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74" r:id="rId4"/>
    <p:sldId id="282" r:id="rId5"/>
    <p:sldId id="276" r:id="rId6"/>
    <p:sldId id="283" r:id="rId7"/>
    <p:sldId id="273" r:id="rId8"/>
    <p:sldId id="271" r:id="rId9"/>
    <p:sldId id="277" r:id="rId10"/>
    <p:sldId id="285" r:id="rId11"/>
    <p:sldId id="286" r:id="rId12"/>
    <p:sldId id="284" r:id="rId13"/>
    <p:sldId id="278" r:id="rId14"/>
    <p:sldId id="279" r:id="rId15"/>
    <p:sldId id="280" r:id="rId16"/>
    <p:sldId id="281" r:id="rId17"/>
    <p:sldId id="275" r:id="rId18"/>
    <p:sldId id="288" r:id="rId19"/>
    <p:sldId id="289" r:id="rId20"/>
    <p:sldId id="291" r:id="rId21"/>
    <p:sldId id="290" r:id="rId22"/>
    <p:sldId id="292" r:id="rId23"/>
    <p:sldId id="293" r:id="rId24"/>
    <p:sldId id="287" r:id="rId25"/>
  </p:sldIdLst>
  <p:sldSz cx="9144000" cy="5143500" type="screen16x9"/>
  <p:notesSz cx="6858000" cy="9144000"/>
  <p:embeddedFontLst>
    <p:embeddedFont>
      <p:font typeface="Consolas" panose="020B0609020204030204" pitchFamily="49"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Raleway" panose="020B0503030101060003"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CC00CC"/>
    <a:srgbClr val="FF9900"/>
    <a:srgbClr val="0000FF"/>
    <a:srgbClr val="F43C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206" d="100"/>
          <a:sy n="206" d="100"/>
        </p:scale>
        <p:origin x="42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50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pPr lvl="0"/>
            <a:r>
              <a:rPr lang="en-US"/>
              <a:t>Edit Master text styles</a:t>
            </a: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Edit Master text styles</a:t>
            </a: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5411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doi.org/10.3389/fviro.2022.83020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colbyford.medium.com/how-to-predict-many-protein-structures-with-alphafold2-at-scale-in-azure-machine-learning-c1e0ece4e99f"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image" Target="../media/image24.jp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svg"/><Relationship Id="rId4" Type="http://schemas.microsoft.com/office/2007/relationships/hdphoto" Target="../media/hdphoto1.wdp"/><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i.org/10.1101/2021.12.29.474460" TargetMode="External"/><Relationship Id="rId1" Type="http://schemas.openxmlformats.org/officeDocument/2006/relationships/slideLayout" Target="../slideLayouts/slideLayout2.xml"/><Relationship Id="rId5" Type="http://schemas.openxmlformats.org/officeDocument/2006/relationships/hyperlink" Target="https://doi.org/10.3389/fitd.2021.707313" TargetMode="External"/><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4"/>
            <a:ext cx="6331500" cy="21918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Scalable AI for Good </a:t>
            </a:r>
            <a:br>
              <a:rPr lang="en" b="0" dirty="0"/>
            </a:br>
            <a:r>
              <a:rPr lang="en" sz="4000" b="0" dirty="0"/>
              <a:t>in Genomics and Health</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February 11, 2022 | Colby T. Ford, Ph.D.</a:t>
            </a:r>
            <a:endParaRPr dirty="0"/>
          </a:p>
        </p:txBody>
      </p:sp>
      <p:pic>
        <p:nvPicPr>
          <p:cNvPr id="7" name="Picture 6" descr="Logo&#10;&#10;Description automatically generated">
            <a:extLst>
              <a:ext uri="{FF2B5EF4-FFF2-40B4-BE49-F238E27FC236}">
                <a16:creationId xmlns:a16="http://schemas.microsoft.com/office/drawing/2014/main" id="{C10C4562-E5B6-D641-830A-E2A82E6A36C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442369"/>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2137C6-EA23-423E-826F-E1890AD900EF}"/>
              </a:ext>
            </a:extLst>
          </p:cNvPr>
          <p:cNvSpPr>
            <a:spLocks noGrp="1"/>
          </p:cNvSpPr>
          <p:nvPr>
            <p:ph type="title"/>
          </p:nvPr>
        </p:nvSpPr>
        <p:spPr>
          <a:xfrm>
            <a:off x="182650" y="144875"/>
            <a:ext cx="8520600" cy="639600"/>
          </a:xfrm>
        </p:spPr>
        <p:txBody>
          <a:bodyPr/>
          <a:lstStyle/>
          <a:p>
            <a:r>
              <a:rPr lang="en-US" dirty="0"/>
              <a:t>Our Investigation</a:t>
            </a:r>
          </a:p>
        </p:txBody>
      </p:sp>
      <p:sp>
        <p:nvSpPr>
          <p:cNvPr id="5" name="Rectangle 4">
            <a:extLst>
              <a:ext uri="{FF2B5EF4-FFF2-40B4-BE49-F238E27FC236}">
                <a16:creationId xmlns:a16="http://schemas.microsoft.com/office/drawing/2014/main" id="{A61F9163-E56D-465E-B93D-757DAD4D2DE1}"/>
              </a:ext>
            </a:extLst>
          </p:cNvPr>
          <p:cNvSpPr/>
          <p:nvPr/>
        </p:nvSpPr>
        <p:spPr>
          <a:xfrm>
            <a:off x="494175"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102 DNA Sequences</a:t>
            </a:r>
          </a:p>
        </p:txBody>
      </p:sp>
      <p:sp>
        <p:nvSpPr>
          <p:cNvPr id="6" name="Rectangle 5">
            <a:extLst>
              <a:ext uri="{FF2B5EF4-FFF2-40B4-BE49-F238E27FC236}">
                <a16:creationId xmlns:a16="http://schemas.microsoft.com/office/drawing/2014/main" id="{ED9F37CB-847E-4588-ABFD-9D7BC158235B}"/>
              </a:ext>
            </a:extLst>
          </p:cNvPr>
          <p:cNvSpPr/>
          <p:nvPr/>
        </p:nvSpPr>
        <p:spPr>
          <a:xfrm>
            <a:off x="2832100"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Count Motif Matches per Sample</a:t>
            </a:r>
          </a:p>
        </p:txBody>
      </p:sp>
      <p:sp>
        <p:nvSpPr>
          <p:cNvPr id="7" name="Rectangle 6">
            <a:extLst>
              <a:ext uri="{FF2B5EF4-FFF2-40B4-BE49-F238E27FC236}">
                <a16:creationId xmlns:a16="http://schemas.microsoft.com/office/drawing/2014/main" id="{8D12A06E-DBA0-4FA8-9303-C605B10C4C3B}"/>
              </a:ext>
            </a:extLst>
          </p:cNvPr>
          <p:cNvSpPr/>
          <p:nvPr/>
        </p:nvSpPr>
        <p:spPr>
          <a:xfrm>
            <a:off x="494175"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ML Model to Predict Infection</a:t>
            </a:r>
          </a:p>
          <a:p>
            <a:pPr algn="ctr"/>
            <a:r>
              <a:rPr lang="en-US" dirty="0"/>
              <a:t>+/-</a:t>
            </a:r>
          </a:p>
        </p:txBody>
      </p:sp>
      <p:sp>
        <p:nvSpPr>
          <p:cNvPr id="8" name="Rectangle 7">
            <a:extLst>
              <a:ext uri="{FF2B5EF4-FFF2-40B4-BE49-F238E27FC236}">
                <a16:creationId xmlns:a16="http://schemas.microsoft.com/office/drawing/2014/main" id="{6CA09CAC-A5B4-4139-A29C-AB3B32B4A262}"/>
              </a:ext>
            </a:extLst>
          </p:cNvPr>
          <p:cNvSpPr/>
          <p:nvPr/>
        </p:nvSpPr>
        <p:spPr>
          <a:xfrm>
            <a:off x="2832100"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Explain ML Model to Find Important Motif Types</a:t>
            </a:r>
          </a:p>
        </p:txBody>
      </p:sp>
      <p:cxnSp>
        <p:nvCxnSpPr>
          <p:cNvPr id="10" name="Straight Arrow Connector 9">
            <a:extLst>
              <a:ext uri="{FF2B5EF4-FFF2-40B4-BE49-F238E27FC236}">
                <a16:creationId xmlns:a16="http://schemas.microsoft.com/office/drawing/2014/main" id="{74C55F35-9DC2-4081-B12D-D44E7DC54F52}"/>
              </a:ext>
            </a:extLst>
          </p:cNvPr>
          <p:cNvCxnSpPr>
            <a:stCxn id="5" idx="3"/>
            <a:endCxn id="6" idx="1"/>
          </p:cNvCxnSpPr>
          <p:nvPr/>
        </p:nvCxnSpPr>
        <p:spPr>
          <a:xfrm>
            <a:off x="2342025" y="19939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82D6E387-B308-4D9D-9DE7-9594C94CFF54}"/>
              </a:ext>
            </a:extLst>
          </p:cNvPr>
          <p:cNvCxnSpPr>
            <a:cxnSpLocks/>
            <a:stCxn id="7" idx="3"/>
            <a:endCxn id="8" idx="1"/>
          </p:cNvCxnSpPr>
          <p:nvPr/>
        </p:nvCxnSpPr>
        <p:spPr>
          <a:xfrm>
            <a:off x="2342025" y="37465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5" name="Connector: Elbow 14">
            <a:extLst>
              <a:ext uri="{FF2B5EF4-FFF2-40B4-BE49-F238E27FC236}">
                <a16:creationId xmlns:a16="http://schemas.microsoft.com/office/drawing/2014/main" id="{42B1C12E-2CFE-4A1B-A14C-8EC0291A24D5}"/>
              </a:ext>
            </a:extLst>
          </p:cNvPr>
          <p:cNvCxnSpPr>
            <a:stCxn id="6" idx="2"/>
            <a:endCxn id="7" idx="0"/>
          </p:cNvCxnSpPr>
          <p:nvPr/>
        </p:nvCxnSpPr>
        <p:spPr>
          <a:xfrm rot="5400000">
            <a:off x="2167963" y="1701238"/>
            <a:ext cx="838200" cy="2337925"/>
          </a:xfrm>
          <a:prstGeom prst="bentConnector3">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graphicFrame>
        <p:nvGraphicFramePr>
          <p:cNvPr id="16" name="Table 16">
            <a:extLst>
              <a:ext uri="{FF2B5EF4-FFF2-40B4-BE49-F238E27FC236}">
                <a16:creationId xmlns:a16="http://schemas.microsoft.com/office/drawing/2014/main" id="{86D88ABF-AABF-4635-808A-FE77A4A29943}"/>
              </a:ext>
            </a:extLst>
          </p:cNvPr>
          <p:cNvGraphicFramePr>
            <a:graphicFrameLocks noGrp="1"/>
          </p:cNvGraphicFramePr>
          <p:nvPr>
            <p:extLst>
              <p:ext uri="{D42A27DB-BD31-4B8C-83A1-F6EECF244321}">
                <p14:modId xmlns:p14="http://schemas.microsoft.com/office/powerpoint/2010/main" val="1080032894"/>
              </p:ext>
            </p:extLst>
          </p:nvPr>
        </p:nvGraphicFramePr>
        <p:xfrm>
          <a:off x="4984750" y="1252220"/>
          <a:ext cx="4064001" cy="1483360"/>
        </p:xfrm>
        <a:graphic>
          <a:graphicData uri="http://schemas.openxmlformats.org/drawingml/2006/table">
            <a:tbl>
              <a:tblPr firstRow="1" bandRow="1">
                <a:tableStyleId>{21E4AEA4-8DFA-4A89-87EB-49C32662AFE0}</a:tableStyleId>
              </a:tblPr>
              <a:tblGrid>
                <a:gridCol w="1178243">
                  <a:extLst>
                    <a:ext uri="{9D8B030D-6E8A-4147-A177-3AD203B41FA5}">
                      <a16:colId xmlns:a16="http://schemas.microsoft.com/office/drawing/2014/main" val="3423007718"/>
                    </a:ext>
                  </a:extLst>
                </a:gridCol>
                <a:gridCol w="792480">
                  <a:extLst>
                    <a:ext uri="{9D8B030D-6E8A-4147-A177-3AD203B41FA5}">
                      <a16:colId xmlns:a16="http://schemas.microsoft.com/office/drawing/2014/main" val="1235490040"/>
                    </a:ext>
                  </a:extLst>
                </a:gridCol>
                <a:gridCol w="792480">
                  <a:extLst>
                    <a:ext uri="{9D8B030D-6E8A-4147-A177-3AD203B41FA5}">
                      <a16:colId xmlns:a16="http://schemas.microsoft.com/office/drawing/2014/main" val="2332819773"/>
                    </a:ext>
                  </a:extLst>
                </a:gridCol>
                <a:gridCol w="409893">
                  <a:extLst>
                    <a:ext uri="{9D8B030D-6E8A-4147-A177-3AD203B41FA5}">
                      <a16:colId xmlns:a16="http://schemas.microsoft.com/office/drawing/2014/main" val="451047248"/>
                    </a:ext>
                  </a:extLst>
                </a:gridCol>
                <a:gridCol w="890905">
                  <a:extLst>
                    <a:ext uri="{9D8B030D-6E8A-4147-A177-3AD203B41FA5}">
                      <a16:colId xmlns:a16="http://schemas.microsoft.com/office/drawing/2014/main" val="2390925307"/>
                    </a:ext>
                  </a:extLst>
                </a:gridCol>
              </a:tblGrid>
              <a:tr h="370840">
                <a:tc>
                  <a:txBody>
                    <a:bodyPr/>
                    <a:lstStyle/>
                    <a:p>
                      <a:r>
                        <a:rPr lang="en-US" dirty="0"/>
                        <a:t>Sample</a:t>
                      </a:r>
                    </a:p>
                  </a:txBody>
                  <a:tcPr/>
                </a:tc>
                <a:tc>
                  <a:txBody>
                    <a:bodyPr/>
                    <a:lstStyle/>
                    <a:p>
                      <a:r>
                        <a:rPr lang="en-US" dirty="0"/>
                        <a:t>Type 1</a:t>
                      </a:r>
                    </a:p>
                  </a:txBody>
                  <a:tcPr/>
                </a:tc>
                <a:tc>
                  <a:txBody>
                    <a:bodyPr/>
                    <a:lstStyle/>
                    <a:p>
                      <a:r>
                        <a:rPr lang="en-US" dirty="0"/>
                        <a:t>Type 2</a:t>
                      </a:r>
                    </a:p>
                  </a:txBody>
                  <a:tcPr/>
                </a:tc>
                <a:tc>
                  <a:txBody>
                    <a:bodyPr/>
                    <a:lstStyle/>
                    <a:p>
                      <a:pPr algn="ctr"/>
                      <a:r>
                        <a:rPr lang="en-US" dirty="0"/>
                        <a:t>…</a:t>
                      </a:r>
                    </a:p>
                  </a:txBody>
                  <a:tcPr anchor="ctr"/>
                </a:tc>
                <a:tc>
                  <a:txBody>
                    <a:bodyPr/>
                    <a:lstStyle/>
                    <a:p>
                      <a:r>
                        <a:rPr lang="en-US" dirty="0"/>
                        <a:t>Type 24</a:t>
                      </a:r>
                    </a:p>
                  </a:txBody>
                  <a:tcPr/>
                </a:tc>
                <a:extLst>
                  <a:ext uri="{0D108BD9-81ED-4DB2-BD59-A6C34878D82A}">
                    <a16:rowId xmlns:a16="http://schemas.microsoft.com/office/drawing/2014/main" val="2990643407"/>
                  </a:ext>
                </a:extLst>
              </a:tr>
              <a:tr h="370840">
                <a:tc>
                  <a:txBody>
                    <a:bodyPr/>
                    <a:lstStyle/>
                    <a:p>
                      <a:r>
                        <a:rPr lang="en-US" dirty="0"/>
                        <a:t>Sample 1</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3418103006"/>
                  </a:ext>
                </a:extLst>
              </a:tr>
              <a:tr h="370840">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153871835"/>
                  </a:ext>
                </a:extLst>
              </a:tr>
              <a:tr h="370840">
                <a:tc>
                  <a:txBody>
                    <a:bodyPr/>
                    <a:lstStyle/>
                    <a:p>
                      <a:r>
                        <a:rPr lang="en-US" dirty="0"/>
                        <a:t>Sample 102</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503496543"/>
                  </a:ext>
                </a:extLst>
              </a:tr>
            </a:tbl>
          </a:graphicData>
        </a:graphic>
      </p:graphicFrame>
      <p:pic>
        <p:nvPicPr>
          <p:cNvPr id="18" name="Picture 17" descr="Table&#10;&#10;Description automatically generated with medium confidence">
            <a:extLst>
              <a:ext uri="{FF2B5EF4-FFF2-40B4-BE49-F238E27FC236}">
                <a16:creationId xmlns:a16="http://schemas.microsoft.com/office/drawing/2014/main" id="{527D25BA-F299-4BCD-A017-FB82793A69E1}"/>
              </a:ext>
            </a:extLst>
          </p:cNvPr>
          <p:cNvPicPr>
            <a:picLocks noChangeAspect="1"/>
          </p:cNvPicPr>
          <p:nvPr/>
        </p:nvPicPr>
        <p:blipFill>
          <a:blip r:embed="rId2"/>
          <a:stretch>
            <a:fillRect/>
          </a:stretch>
        </p:blipFill>
        <p:spPr>
          <a:xfrm>
            <a:off x="5433724" y="2844257"/>
            <a:ext cx="3166052" cy="1804486"/>
          </a:xfrm>
          <a:prstGeom prst="rect">
            <a:avLst/>
          </a:prstGeom>
        </p:spPr>
      </p:pic>
      <p:cxnSp>
        <p:nvCxnSpPr>
          <p:cNvPr id="19" name="Straight Arrow Connector 18">
            <a:extLst>
              <a:ext uri="{FF2B5EF4-FFF2-40B4-BE49-F238E27FC236}">
                <a16:creationId xmlns:a16="http://schemas.microsoft.com/office/drawing/2014/main" id="{A925EAD8-066E-4A5A-AF99-A54FD4A17E9C}"/>
              </a:ext>
            </a:extLst>
          </p:cNvPr>
          <p:cNvCxnSpPr>
            <a:cxnSpLocks/>
            <a:stCxn id="8" idx="3"/>
            <a:endCxn id="18" idx="1"/>
          </p:cNvCxnSpPr>
          <p:nvPr/>
        </p:nvCxnSpPr>
        <p:spPr>
          <a:xfrm>
            <a:off x="4679950" y="3746500"/>
            <a:ext cx="753774"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11988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chart, engineering drawing&#10;&#10;Description automatically generated">
            <a:extLst>
              <a:ext uri="{FF2B5EF4-FFF2-40B4-BE49-F238E27FC236}">
                <a16:creationId xmlns:a16="http://schemas.microsoft.com/office/drawing/2014/main" id="{CB3199DD-86D1-4BBA-A7CF-6E76FD6ADD8B}"/>
              </a:ext>
            </a:extLst>
          </p:cNvPr>
          <p:cNvPicPr>
            <a:picLocks noChangeAspect="1"/>
          </p:cNvPicPr>
          <p:nvPr/>
        </p:nvPicPr>
        <p:blipFill rotWithShape="1">
          <a:blip r:embed="rId2"/>
          <a:srcRect r="41387"/>
          <a:stretch/>
        </p:blipFill>
        <p:spPr>
          <a:xfrm>
            <a:off x="4807167" y="0"/>
            <a:ext cx="4109733" cy="5143500"/>
          </a:xfrm>
          <a:prstGeom prst="rect">
            <a:avLst/>
          </a:prstGeom>
        </p:spPr>
      </p:pic>
      <p:sp>
        <p:nvSpPr>
          <p:cNvPr id="2" name="Title 1">
            <a:extLst>
              <a:ext uri="{FF2B5EF4-FFF2-40B4-BE49-F238E27FC236}">
                <a16:creationId xmlns:a16="http://schemas.microsoft.com/office/drawing/2014/main" id="{5119D93C-EA66-4940-AF3D-948E17EF7468}"/>
              </a:ext>
            </a:extLst>
          </p:cNvPr>
          <p:cNvSpPr>
            <a:spLocks noGrp="1"/>
          </p:cNvSpPr>
          <p:nvPr>
            <p:ph type="title"/>
          </p:nvPr>
        </p:nvSpPr>
        <p:spPr>
          <a:xfrm>
            <a:off x="227100" y="195675"/>
            <a:ext cx="4109732" cy="639600"/>
          </a:xfrm>
        </p:spPr>
        <p:txBody>
          <a:bodyPr/>
          <a:lstStyle/>
          <a:p>
            <a:r>
              <a:rPr lang="en-US" dirty="0"/>
              <a:t>Model Performance Comparison</a:t>
            </a:r>
          </a:p>
        </p:txBody>
      </p:sp>
      <p:sp>
        <p:nvSpPr>
          <p:cNvPr id="5" name="Rectangle 4">
            <a:extLst>
              <a:ext uri="{FF2B5EF4-FFF2-40B4-BE49-F238E27FC236}">
                <a16:creationId xmlns:a16="http://schemas.microsoft.com/office/drawing/2014/main" id="{A43506AE-31D9-438E-9F97-B3223E5CD10E}"/>
              </a:ext>
            </a:extLst>
          </p:cNvPr>
          <p:cNvSpPr/>
          <p:nvPr/>
        </p:nvSpPr>
        <p:spPr>
          <a:xfrm>
            <a:off x="706176" y="1866900"/>
            <a:ext cx="3413648"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can’t test for everything in an RDT, so which motifs give us the best diagnostic power?</a:t>
            </a:r>
          </a:p>
        </p:txBody>
      </p:sp>
      <p:graphicFrame>
        <p:nvGraphicFramePr>
          <p:cNvPr id="7" name="Table 22">
            <a:extLst>
              <a:ext uri="{FF2B5EF4-FFF2-40B4-BE49-F238E27FC236}">
                <a16:creationId xmlns:a16="http://schemas.microsoft.com/office/drawing/2014/main" id="{302B4CEC-74B9-4FBD-AF7E-8335B68E1904}"/>
              </a:ext>
            </a:extLst>
          </p:cNvPr>
          <p:cNvGraphicFramePr>
            <a:graphicFrameLocks noGrp="1"/>
          </p:cNvGraphicFramePr>
          <p:nvPr>
            <p:extLst>
              <p:ext uri="{D42A27DB-BD31-4B8C-83A1-F6EECF244321}">
                <p14:modId xmlns:p14="http://schemas.microsoft.com/office/powerpoint/2010/main" val="649834692"/>
              </p:ext>
            </p:extLst>
          </p:nvPr>
        </p:nvGraphicFramePr>
        <p:xfrm>
          <a:off x="1068863" y="3071245"/>
          <a:ext cx="2688273" cy="1483360"/>
        </p:xfrm>
        <a:graphic>
          <a:graphicData uri="http://schemas.openxmlformats.org/drawingml/2006/table">
            <a:tbl>
              <a:tblPr firstRow="1" bandRow="1">
                <a:tableStyleId>{073A0DAA-6AF3-43AB-8588-CEC1D06C72B9}</a:tableStyleId>
              </a:tblPr>
              <a:tblGrid>
                <a:gridCol w="871855">
                  <a:extLst>
                    <a:ext uri="{9D8B030D-6E8A-4147-A177-3AD203B41FA5}">
                      <a16:colId xmlns:a16="http://schemas.microsoft.com/office/drawing/2014/main" val="786471357"/>
                    </a:ext>
                  </a:extLst>
                </a:gridCol>
                <a:gridCol w="1816418">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3</a:t>
                      </a:r>
                    </a:p>
                  </a:txBody>
                  <a:tcPr/>
                </a:tc>
                <a:tc>
                  <a:txBody>
                    <a:bodyPr/>
                    <a:lstStyle/>
                    <a:p>
                      <a:r>
                        <a:rPr lang="en-US" dirty="0"/>
                        <a:t>AHHAHHAAY</a:t>
                      </a:r>
                    </a:p>
                  </a:txBody>
                  <a:tcPr/>
                </a:tc>
                <a:extLst>
                  <a:ext uri="{0D108BD9-81ED-4DB2-BD59-A6C34878D82A}">
                    <a16:rowId xmlns:a16="http://schemas.microsoft.com/office/drawing/2014/main" val="2649127793"/>
                  </a:ext>
                </a:extLst>
              </a:tr>
              <a:tr h="370840">
                <a:tc>
                  <a:txBody>
                    <a:bodyPr/>
                    <a:lstStyle/>
                    <a:p>
                      <a:r>
                        <a:rPr lang="en-US" dirty="0"/>
                        <a:t>Type 5</a:t>
                      </a:r>
                    </a:p>
                  </a:txBody>
                  <a:tcPr/>
                </a:tc>
                <a:tc>
                  <a:txBody>
                    <a:bodyPr/>
                    <a:lstStyle/>
                    <a:p>
                      <a:r>
                        <a:rPr lang="en-US" dirty="0"/>
                        <a:t>AHHAHHASD</a:t>
                      </a:r>
                    </a:p>
                  </a:txBody>
                  <a:tcPr/>
                </a:tc>
                <a:extLst>
                  <a:ext uri="{0D108BD9-81ED-4DB2-BD59-A6C34878D82A}">
                    <a16:rowId xmlns:a16="http://schemas.microsoft.com/office/drawing/2014/main" val="1340933493"/>
                  </a:ext>
                </a:extLst>
              </a:tr>
              <a:tr h="370840">
                <a:tc>
                  <a:txBody>
                    <a:bodyPr/>
                    <a:lstStyle/>
                    <a:p>
                      <a:r>
                        <a:rPr lang="en-US" dirty="0"/>
                        <a:t>Type 10</a:t>
                      </a:r>
                    </a:p>
                  </a:txBody>
                  <a:tcPr/>
                </a:tc>
                <a:tc>
                  <a:txBody>
                    <a:bodyPr/>
                    <a:lstStyle/>
                    <a:p>
                      <a:r>
                        <a:rPr lang="en-US" dirty="0"/>
                        <a:t>AHHAAAHHEAATH</a:t>
                      </a:r>
                    </a:p>
                  </a:txBody>
                  <a:tcPr/>
                </a:tc>
                <a:extLst>
                  <a:ext uri="{0D108BD9-81ED-4DB2-BD59-A6C34878D82A}">
                    <a16:rowId xmlns:a16="http://schemas.microsoft.com/office/drawing/2014/main" val="103951629"/>
                  </a:ext>
                </a:extLst>
              </a:tr>
            </a:tbl>
          </a:graphicData>
        </a:graphic>
      </p:graphicFrame>
    </p:spTree>
    <p:extLst>
      <p:ext uri="{BB962C8B-B14F-4D97-AF65-F5344CB8AC3E}">
        <p14:creationId xmlns:p14="http://schemas.microsoft.com/office/powerpoint/2010/main" val="90518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2808000" cy="2778677"/>
          </a:xfrm>
        </p:spPr>
        <p:txBody>
          <a:bodyPr/>
          <a:lstStyle/>
          <a:p>
            <a:r>
              <a:rPr lang="en-US" dirty="0"/>
              <a:t>The RTS,S vaccine, in Ghana, has a low efficacy (~30%).</a:t>
            </a:r>
          </a:p>
          <a:p>
            <a:endParaRPr lang="en-US" dirty="0"/>
          </a:p>
          <a:p>
            <a:r>
              <a:rPr lang="en-US" dirty="0"/>
              <a:t>The RTS,S vaccine is based on the </a:t>
            </a:r>
            <a:r>
              <a:rPr lang="en-US" i="1" dirty="0"/>
              <a:t>Plasmodium falciparum</a:t>
            </a:r>
            <a:r>
              <a:rPr lang="en-US" dirty="0"/>
              <a:t> 3D7 reference </a:t>
            </a:r>
            <a:r>
              <a:rPr lang="en-US" dirty="0" err="1"/>
              <a:t>Circumsporozoite</a:t>
            </a:r>
            <a:r>
              <a:rPr lang="en-US" dirty="0"/>
              <a:t> Surface Protein (</a:t>
            </a:r>
            <a:r>
              <a:rPr lang="en-US" dirty="0" err="1"/>
              <a:t>PfCSP</a:t>
            </a:r>
            <a:r>
              <a:rPr lang="en-US" dirty="0"/>
              <a:t>).</a:t>
            </a:r>
          </a:p>
          <a:p>
            <a:endParaRPr lang="en-US" dirty="0"/>
          </a:p>
          <a:p>
            <a:r>
              <a:rPr lang="en-US" dirty="0"/>
              <a:t>None of our Ghanaian isolates (haplotypes) matched 3D7.</a:t>
            </a:r>
          </a:p>
          <a:p>
            <a:endParaRPr lang="en-US" dirty="0"/>
          </a:p>
          <a:p>
            <a:r>
              <a:rPr lang="en-US" dirty="0"/>
              <a:t>See where I’m going with this?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Vaccine Efficacy Woes</a:t>
            </a:r>
          </a:p>
        </p:txBody>
      </p:sp>
      <p:pic>
        <p:nvPicPr>
          <p:cNvPr id="6" name="Picture 5">
            <a:extLst>
              <a:ext uri="{FF2B5EF4-FFF2-40B4-BE49-F238E27FC236}">
                <a16:creationId xmlns:a16="http://schemas.microsoft.com/office/drawing/2014/main" id="{BBD3A8C9-343D-4BD4-B616-41AD5D9A3438}"/>
              </a:ext>
            </a:extLst>
          </p:cNvPr>
          <p:cNvPicPr>
            <a:picLocks noChangeAspect="1"/>
          </p:cNvPicPr>
          <p:nvPr/>
        </p:nvPicPr>
        <p:blipFill>
          <a:blip r:embed="rId2"/>
          <a:stretch>
            <a:fillRect/>
          </a:stretch>
        </p:blipFill>
        <p:spPr>
          <a:xfrm>
            <a:off x="3421481" y="2835236"/>
            <a:ext cx="5304234" cy="1817768"/>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A4ECB8A6-82D6-4EF0-8FDA-00141F7BA46D}"/>
              </a:ext>
            </a:extLst>
          </p:cNvPr>
          <p:cNvPicPr>
            <a:picLocks noChangeAspect="1"/>
          </p:cNvPicPr>
          <p:nvPr/>
        </p:nvPicPr>
        <p:blipFill>
          <a:blip r:embed="rId3"/>
          <a:stretch>
            <a:fillRect/>
          </a:stretch>
        </p:blipFill>
        <p:spPr>
          <a:xfrm>
            <a:off x="9273378" y="0"/>
            <a:ext cx="2680622" cy="1876436"/>
          </a:xfrm>
          <a:prstGeom prst="rect">
            <a:avLst/>
          </a:prstGeom>
          <a:ln>
            <a:solidFill>
              <a:schemeClr val="tx1"/>
            </a:solidFill>
          </a:ln>
        </p:spPr>
      </p:pic>
      <p:sp>
        <p:nvSpPr>
          <p:cNvPr id="9" name="TextBox 8">
            <a:extLst>
              <a:ext uri="{FF2B5EF4-FFF2-40B4-BE49-F238E27FC236}">
                <a16:creationId xmlns:a16="http://schemas.microsoft.com/office/drawing/2014/main" id="{388D9E63-C771-4025-ABE6-530AE9548A48}"/>
              </a:ext>
            </a:extLst>
          </p:cNvPr>
          <p:cNvSpPr txBox="1"/>
          <p:nvPr/>
        </p:nvSpPr>
        <p:spPr>
          <a:xfrm>
            <a:off x="5171548" y="2440945"/>
            <a:ext cx="530915" cy="261610"/>
          </a:xfrm>
          <a:prstGeom prst="rect">
            <a:avLst/>
          </a:prstGeom>
          <a:noFill/>
        </p:spPr>
        <p:txBody>
          <a:bodyPr wrap="none" rtlCol="0">
            <a:spAutoFit/>
          </a:bodyPr>
          <a:lstStyle/>
          <a:p>
            <a:r>
              <a:rPr lang="en-US" sz="1100" dirty="0"/>
              <a:t>Th2R</a:t>
            </a:r>
          </a:p>
        </p:txBody>
      </p:sp>
      <p:sp>
        <p:nvSpPr>
          <p:cNvPr id="10" name="TextBox 9">
            <a:extLst>
              <a:ext uri="{FF2B5EF4-FFF2-40B4-BE49-F238E27FC236}">
                <a16:creationId xmlns:a16="http://schemas.microsoft.com/office/drawing/2014/main" id="{451BB80A-8916-4281-A75E-53D090BBB556}"/>
              </a:ext>
            </a:extLst>
          </p:cNvPr>
          <p:cNvSpPr txBox="1"/>
          <p:nvPr/>
        </p:nvSpPr>
        <p:spPr>
          <a:xfrm>
            <a:off x="6657554" y="2434980"/>
            <a:ext cx="530915" cy="261610"/>
          </a:xfrm>
          <a:prstGeom prst="rect">
            <a:avLst/>
          </a:prstGeom>
          <a:noFill/>
        </p:spPr>
        <p:txBody>
          <a:bodyPr wrap="none" rtlCol="0">
            <a:spAutoFit/>
          </a:bodyPr>
          <a:lstStyle/>
          <a:p>
            <a:r>
              <a:rPr lang="en-US" sz="1100" dirty="0"/>
              <a:t>Th3R</a:t>
            </a:r>
          </a:p>
        </p:txBody>
      </p:sp>
      <p:sp>
        <p:nvSpPr>
          <p:cNvPr id="11" name="TextBox 10">
            <a:extLst>
              <a:ext uri="{FF2B5EF4-FFF2-40B4-BE49-F238E27FC236}">
                <a16:creationId xmlns:a16="http://schemas.microsoft.com/office/drawing/2014/main" id="{4270346F-C933-4E83-98DB-47D246BF8A02}"/>
              </a:ext>
            </a:extLst>
          </p:cNvPr>
          <p:cNvSpPr txBox="1"/>
          <p:nvPr/>
        </p:nvSpPr>
        <p:spPr>
          <a:xfrm>
            <a:off x="4959951" y="1843248"/>
            <a:ext cx="954107" cy="430887"/>
          </a:xfrm>
          <a:prstGeom prst="rect">
            <a:avLst/>
          </a:prstGeom>
          <a:noFill/>
        </p:spPr>
        <p:txBody>
          <a:bodyPr wrap="none" rtlCol="0">
            <a:spAutoFit/>
          </a:bodyPr>
          <a:lstStyle/>
          <a:p>
            <a:pPr algn="ctr"/>
            <a:r>
              <a:rPr lang="en-US" sz="1100" dirty="0"/>
              <a:t>Lysosomal</a:t>
            </a:r>
          </a:p>
          <a:p>
            <a:pPr algn="ctr"/>
            <a:r>
              <a:rPr lang="en-US" sz="1100" dirty="0"/>
              <a:t>Degradation</a:t>
            </a:r>
          </a:p>
        </p:txBody>
      </p:sp>
      <p:sp>
        <p:nvSpPr>
          <p:cNvPr id="12" name="TextBox 11">
            <a:extLst>
              <a:ext uri="{FF2B5EF4-FFF2-40B4-BE49-F238E27FC236}">
                <a16:creationId xmlns:a16="http://schemas.microsoft.com/office/drawing/2014/main" id="{755E30D1-3E15-43BB-B41F-FDCD19EA0D56}"/>
              </a:ext>
            </a:extLst>
          </p:cNvPr>
          <p:cNvSpPr txBox="1"/>
          <p:nvPr/>
        </p:nvSpPr>
        <p:spPr>
          <a:xfrm>
            <a:off x="6434739" y="1843249"/>
            <a:ext cx="976549" cy="430887"/>
          </a:xfrm>
          <a:prstGeom prst="rect">
            <a:avLst/>
          </a:prstGeom>
          <a:noFill/>
        </p:spPr>
        <p:txBody>
          <a:bodyPr wrap="none" rtlCol="0">
            <a:spAutoFit/>
          </a:bodyPr>
          <a:lstStyle/>
          <a:p>
            <a:pPr algn="ctr"/>
            <a:r>
              <a:rPr lang="en-US" sz="1100" dirty="0"/>
              <a:t>Proteasomal</a:t>
            </a:r>
          </a:p>
          <a:p>
            <a:pPr algn="ctr"/>
            <a:r>
              <a:rPr lang="en-US" sz="1100" dirty="0"/>
              <a:t>Degradation</a:t>
            </a:r>
          </a:p>
        </p:txBody>
      </p:sp>
      <p:cxnSp>
        <p:nvCxnSpPr>
          <p:cNvPr id="14" name="Straight Arrow Connector 13">
            <a:extLst>
              <a:ext uri="{FF2B5EF4-FFF2-40B4-BE49-F238E27FC236}">
                <a16:creationId xmlns:a16="http://schemas.microsoft.com/office/drawing/2014/main" id="{346FCB70-87D6-4CC9-B229-F504B1DED4AB}"/>
              </a:ext>
            </a:extLst>
          </p:cNvPr>
          <p:cNvCxnSpPr>
            <a:stCxn id="9" idx="0"/>
            <a:endCxn id="11" idx="2"/>
          </p:cNvCxnSpPr>
          <p:nvPr/>
        </p:nvCxnSpPr>
        <p:spPr>
          <a:xfrm flipH="1" flipV="1">
            <a:off x="5437005" y="2274135"/>
            <a:ext cx="1" cy="166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A93692-0C9D-473B-BD16-5327C1DD51F1}"/>
              </a:ext>
            </a:extLst>
          </p:cNvPr>
          <p:cNvCxnSpPr>
            <a:cxnSpLocks/>
            <a:stCxn id="10" idx="0"/>
            <a:endCxn id="12" idx="2"/>
          </p:cNvCxnSpPr>
          <p:nvPr/>
        </p:nvCxnSpPr>
        <p:spPr>
          <a:xfrm flipV="1">
            <a:off x="6923012" y="2274136"/>
            <a:ext cx="2" cy="160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3550659-C349-4D94-825F-63505689039D}"/>
              </a:ext>
            </a:extLst>
          </p:cNvPr>
          <p:cNvSpPr/>
          <p:nvPr/>
        </p:nvSpPr>
        <p:spPr>
          <a:xfrm>
            <a:off x="5075684"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a:t>CD4+</a:t>
            </a:r>
          </a:p>
        </p:txBody>
      </p:sp>
      <p:sp>
        <p:nvSpPr>
          <p:cNvPr id="21" name="Oval 20">
            <a:extLst>
              <a:ext uri="{FF2B5EF4-FFF2-40B4-BE49-F238E27FC236}">
                <a16:creationId xmlns:a16="http://schemas.microsoft.com/office/drawing/2014/main" id="{0638079C-3E6F-41D5-924A-34433DFC0AE4}"/>
              </a:ext>
            </a:extLst>
          </p:cNvPr>
          <p:cNvSpPr/>
          <p:nvPr/>
        </p:nvSpPr>
        <p:spPr>
          <a:xfrm>
            <a:off x="6561691"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CD8+</a:t>
            </a:r>
          </a:p>
        </p:txBody>
      </p:sp>
      <p:cxnSp>
        <p:nvCxnSpPr>
          <p:cNvPr id="22" name="Straight Arrow Connector 21">
            <a:extLst>
              <a:ext uri="{FF2B5EF4-FFF2-40B4-BE49-F238E27FC236}">
                <a16:creationId xmlns:a16="http://schemas.microsoft.com/office/drawing/2014/main" id="{AC2162E3-DB6F-4839-B001-5ED74A62D7F0}"/>
              </a:ext>
            </a:extLst>
          </p:cNvPr>
          <p:cNvCxnSpPr>
            <a:cxnSpLocks/>
            <a:stCxn id="11" idx="0"/>
            <a:endCxn id="31" idx="2"/>
          </p:cNvCxnSpPr>
          <p:nvPr/>
        </p:nvCxnSpPr>
        <p:spPr>
          <a:xfrm flipH="1" flipV="1">
            <a:off x="5436395" y="1682811"/>
            <a:ext cx="610" cy="160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BC2939-2478-47B8-80FA-F2DC90AC6244}"/>
              </a:ext>
            </a:extLst>
          </p:cNvPr>
          <p:cNvCxnSpPr>
            <a:cxnSpLocks/>
            <a:stCxn id="12" idx="0"/>
            <a:endCxn id="34" idx="2"/>
          </p:cNvCxnSpPr>
          <p:nvPr/>
        </p:nvCxnSpPr>
        <p:spPr>
          <a:xfrm flipV="1">
            <a:off x="6923014" y="1682811"/>
            <a:ext cx="0" cy="160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6DBD6815-5725-4B7A-B9BF-B5236C55C49D}"/>
              </a:ext>
            </a:extLst>
          </p:cNvPr>
          <p:cNvSpPr/>
          <p:nvPr/>
        </p:nvSpPr>
        <p:spPr>
          <a:xfrm rot="5400000">
            <a:off x="5387176" y="2389826"/>
            <a:ext cx="98438" cy="72389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9EA3AA57-BE29-4C54-A989-5117AEB3829A}"/>
              </a:ext>
            </a:extLst>
          </p:cNvPr>
          <p:cNvSpPr/>
          <p:nvPr/>
        </p:nvSpPr>
        <p:spPr>
          <a:xfrm rot="5400000">
            <a:off x="6875457" y="2227902"/>
            <a:ext cx="98438" cy="104774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BB011AC5-56DC-46A2-A71D-D5552DE27ECF}"/>
              </a:ext>
            </a:extLst>
          </p:cNvPr>
          <p:cNvSpPr/>
          <p:nvPr/>
        </p:nvSpPr>
        <p:spPr>
          <a:xfrm>
            <a:off x="5192020" y="1493540"/>
            <a:ext cx="488750" cy="189271"/>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800" dirty="0"/>
              <a:t>HLA-II</a:t>
            </a:r>
          </a:p>
        </p:txBody>
      </p:sp>
      <p:sp>
        <p:nvSpPr>
          <p:cNvPr id="34" name="Rectangle 33">
            <a:extLst>
              <a:ext uri="{FF2B5EF4-FFF2-40B4-BE49-F238E27FC236}">
                <a16:creationId xmlns:a16="http://schemas.microsoft.com/office/drawing/2014/main" id="{87880853-3A17-4662-9B20-3FD953757A97}"/>
              </a:ext>
            </a:extLst>
          </p:cNvPr>
          <p:cNvSpPr/>
          <p:nvPr/>
        </p:nvSpPr>
        <p:spPr>
          <a:xfrm>
            <a:off x="6678639" y="1493540"/>
            <a:ext cx="488750" cy="189271"/>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a:t>HLA-I</a:t>
            </a:r>
          </a:p>
        </p:txBody>
      </p:sp>
    </p:spTree>
    <p:extLst>
      <p:ext uri="{BB962C8B-B14F-4D97-AF65-F5344CB8AC3E}">
        <p14:creationId xmlns:p14="http://schemas.microsoft.com/office/powerpoint/2010/main" val="182195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CD27D-35A3-4372-AFF4-7EECF2C80118}"/>
              </a:ext>
            </a:extLst>
          </p:cNvPr>
          <p:cNvSpPr>
            <a:spLocks noGrp="1"/>
          </p:cNvSpPr>
          <p:nvPr>
            <p:ph type="title"/>
          </p:nvPr>
        </p:nvSpPr>
        <p:spPr>
          <a:xfrm>
            <a:off x="138113" y="88177"/>
            <a:ext cx="8520600" cy="639600"/>
          </a:xfrm>
        </p:spPr>
        <p:txBody>
          <a:bodyPr/>
          <a:lstStyle/>
          <a:p>
            <a:r>
              <a:rPr lang="en-US" dirty="0"/>
              <a:t>Our Investigation</a:t>
            </a:r>
          </a:p>
        </p:txBody>
      </p:sp>
      <p:grpSp>
        <p:nvGrpSpPr>
          <p:cNvPr id="12" name="Group 11">
            <a:extLst>
              <a:ext uri="{FF2B5EF4-FFF2-40B4-BE49-F238E27FC236}">
                <a16:creationId xmlns:a16="http://schemas.microsoft.com/office/drawing/2014/main" id="{C3C71192-05D8-4E45-B7EE-0C899F4AEB76}"/>
              </a:ext>
            </a:extLst>
          </p:cNvPr>
          <p:cNvGrpSpPr/>
          <p:nvPr/>
        </p:nvGrpSpPr>
        <p:grpSpPr>
          <a:xfrm>
            <a:off x="325350" y="732256"/>
            <a:ext cx="2359233" cy="1316182"/>
            <a:chOff x="3689463" y="1116279"/>
            <a:chExt cx="2359233" cy="1316182"/>
          </a:xfrm>
        </p:grpSpPr>
        <p:sp>
          <p:nvSpPr>
            <p:cNvPr id="13" name="Rectangle 12">
              <a:extLst>
                <a:ext uri="{FF2B5EF4-FFF2-40B4-BE49-F238E27FC236}">
                  <a16:creationId xmlns:a16="http://schemas.microsoft.com/office/drawing/2014/main" id="{1D36FACD-39EB-4A78-A37E-3BAA46BEF69A}"/>
                </a:ext>
              </a:extLst>
            </p:cNvPr>
            <p:cNvSpPr/>
            <p:nvPr/>
          </p:nvSpPr>
          <p:spPr>
            <a:xfrm>
              <a:off x="3689464" y="1116279"/>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Find </a:t>
              </a:r>
            </a:p>
            <a:p>
              <a:pPr algn="ctr"/>
              <a:r>
                <a:rPr lang="en-US" dirty="0">
                  <a:solidFill>
                    <a:schemeClr val="bg1"/>
                  </a:solidFill>
                  <a:latin typeface="Arial" panose="020B0604020202020204" pitchFamily="34" charset="0"/>
                  <a:cs typeface="Arial" panose="020B0604020202020204" pitchFamily="34" charset="0"/>
                </a:rPr>
                <a:t>SNP-based Haplotypes</a:t>
              </a:r>
            </a:p>
          </p:txBody>
        </p:sp>
        <p:sp>
          <p:nvSpPr>
            <p:cNvPr id="14" name="Rectangle 13">
              <a:extLst>
                <a:ext uri="{FF2B5EF4-FFF2-40B4-BE49-F238E27FC236}">
                  <a16:creationId xmlns:a16="http://schemas.microsoft.com/office/drawing/2014/main" id="{E9CE1E00-8A35-4C67-8537-4531EE9BF847}"/>
                </a:ext>
              </a:extLst>
            </p:cNvPr>
            <p:cNvSpPr/>
            <p:nvPr/>
          </p:nvSpPr>
          <p:spPr>
            <a:xfrm>
              <a:off x="3689463"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Find CSP Haplotypes</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HaplotypR</a:t>
              </a:r>
              <a:r>
                <a:rPr lang="en-US" sz="1200" dirty="0">
                  <a:solidFill>
                    <a:schemeClr val="tx1"/>
                  </a:solidFill>
                  <a:latin typeface="Arial" panose="020B0604020202020204" pitchFamily="34" charset="0"/>
                  <a:cs typeface="Arial" panose="020B0604020202020204" pitchFamily="34" charset="0"/>
                </a:rPr>
                <a:t>)</a:t>
              </a:r>
            </a:p>
          </p:txBody>
        </p:sp>
      </p:grpSp>
      <p:grpSp>
        <p:nvGrpSpPr>
          <p:cNvPr id="15" name="Group 14">
            <a:extLst>
              <a:ext uri="{FF2B5EF4-FFF2-40B4-BE49-F238E27FC236}">
                <a16:creationId xmlns:a16="http://schemas.microsoft.com/office/drawing/2014/main" id="{CCD7B659-63D9-4E6F-9B73-3E31610A80D7}"/>
              </a:ext>
            </a:extLst>
          </p:cNvPr>
          <p:cNvGrpSpPr/>
          <p:nvPr/>
        </p:nvGrpSpPr>
        <p:grpSpPr>
          <a:xfrm>
            <a:off x="3263407" y="731699"/>
            <a:ext cx="2359232" cy="2119743"/>
            <a:chOff x="6685408" y="1116280"/>
            <a:chExt cx="2359232" cy="2119743"/>
          </a:xfrm>
        </p:grpSpPr>
        <p:sp>
          <p:nvSpPr>
            <p:cNvPr id="16" name="Rectangle 15">
              <a:extLst>
                <a:ext uri="{FF2B5EF4-FFF2-40B4-BE49-F238E27FC236}">
                  <a16:creationId xmlns:a16="http://schemas.microsoft.com/office/drawing/2014/main" id="{6D950971-C16E-4C67-BE17-EA948F066E5B}"/>
                </a:ext>
              </a:extLst>
            </p:cNvPr>
            <p:cNvSpPr/>
            <p:nvPr/>
          </p:nvSpPr>
          <p:spPr>
            <a:xfrm>
              <a:off x="6685408" y="1116280"/>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Filtering and Alignment</a:t>
              </a:r>
            </a:p>
          </p:txBody>
        </p:sp>
        <p:sp>
          <p:nvSpPr>
            <p:cNvPr id="17" name="Rectangle 16">
              <a:extLst>
                <a:ext uri="{FF2B5EF4-FFF2-40B4-BE49-F238E27FC236}">
                  <a16:creationId xmlns:a16="http://schemas.microsoft.com/office/drawing/2014/main" id="{13A26CB2-4E79-45B5-A3A9-5CA0CAA631F2}"/>
                </a:ext>
              </a:extLst>
            </p:cNvPr>
            <p:cNvSpPr/>
            <p:nvPr/>
          </p:nvSpPr>
          <p:spPr>
            <a:xfrm>
              <a:off x="6685409"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Filter CSP Haplotypes</a:t>
              </a:r>
            </a:p>
          </p:txBody>
        </p:sp>
        <p:sp>
          <p:nvSpPr>
            <p:cNvPr id="18" name="Rectangle 17">
              <a:extLst>
                <a:ext uri="{FF2B5EF4-FFF2-40B4-BE49-F238E27FC236}">
                  <a16:creationId xmlns:a16="http://schemas.microsoft.com/office/drawing/2014/main" id="{4B9BC8EC-25A7-4688-9C9D-1AA1D55D58FD}"/>
                </a:ext>
              </a:extLst>
            </p:cNvPr>
            <p:cNvSpPr/>
            <p:nvPr/>
          </p:nvSpPr>
          <p:spPr>
            <a:xfrm>
              <a:off x="6685409" y="2432461"/>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Append Reference Sequence</a:t>
              </a:r>
            </a:p>
          </p:txBody>
        </p:sp>
        <p:sp>
          <p:nvSpPr>
            <p:cNvPr id="19" name="Rectangle 18">
              <a:extLst>
                <a:ext uri="{FF2B5EF4-FFF2-40B4-BE49-F238E27FC236}">
                  <a16:creationId xmlns:a16="http://schemas.microsoft.com/office/drawing/2014/main" id="{315FB9C0-78AF-423C-87D4-F6DAC37211BE}"/>
                </a:ext>
              </a:extLst>
            </p:cNvPr>
            <p:cNvSpPr/>
            <p:nvPr/>
          </p:nvSpPr>
          <p:spPr>
            <a:xfrm>
              <a:off x="6685409" y="2834242"/>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Align Haplotypes to Reference</a:t>
              </a:r>
            </a:p>
          </p:txBody>
        </p:sp>
      </p:grpSp>
      <p:grpSp>
        <p:nvGrpSpPr>
          <p:cNvPr id="21" name="Group 20">
            <a:extLst>
              <a:ext uri="{FF2B5EF4-FFF2-40B4-BE49-F238E27FC236}">
                <a16:creationId xmlns:a16="http://schemas.microsoft.com/office/drawing/2014/main" id="{22E0457B-7C5C-4E1C-A777-5C17292A421E}"/>
              </a:ext>
            </a:extLst>
          </p:cNvPr>
          <p:cNvGrpSpPr/>
          <p:nvPr/>
        </p:nvGrpSpPr>
        <p:grpSpPr>
          <a:xfrm>
            <a:off x="325351" y="3317196"/>
            <a:ext cx="2403168" cy="1786082"/>
            <a:chOff x="1403267" y="4107674"/>
            <a:chExt cx="2119746" cy="1786082"/>
          </a:xfrm>
        </p:grpSpPr>
        <p:sp>
          <p:nvSpPr>
            <p:cNvPr id="22" name="Rectangle 21">
              <a:extLst>
                <a:ext uri="{FF2B5EF4-FFF2-40B4-BE49-F238E27FC236}">
                  <a16:creationId xmlns:a16="http://schemas.microsoft.com/office/drawing/2014/main" id="{318393EC-4ED0-4FFA-B653-37FB7851604D}"/>
                </a:ext>
              </a:extLst>
            </p:cNvPr>
            <p:cNvSpPr/>
            <p:nvPr/>
          </p:nvSpPr>
          <p:spPr>
            <a:xfrm>
              <a:off x="1403267" y="4107674"/>
              <a:ext cx="2119746"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Simulate Degradation and Predict Structure</a:t>
              </a:r>
            </a:p>
          </p:txBody>
        </p:sp>
        <p:sp>
          <p:nvSpPr>
            <p:cNvPr id="23" name="Rectangle 22">
              <a:extLst>
                <a:ext uri="{FF2B5EF4-FFF2-40B4-BE49-F238E27FC236}">
                  <a16:creationId xmlns:a16="http://schemas.microsoft.com/office/drawing/2014/main" id="{2236DB79-FE72-4400-8D3A-D0B04387F63C}"/>
                </a:ext>
              </a:extLst>
            </p:cNvPr>
            <p:cNvSpPr/>
            <p:nvPr/>
          </p:nvSpPr>
          <p:spPr>
            <a:xfrm>
              <a:off x="1403267" y="5022074"/>
              <a:ext cx="2119746" cy="8716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CSP haplotype</a:t>
              </a:r>
            </a:p>
            <a:p>
              <a:pPr algn="ctr"/>
              <a:r>
                <a:rPr lang="en-US" sz="1200" dirty="0">
                  <a:solidFill>
                    <a:schemeClr val="tx1"/>
                  </a:solidFill>
                  <a:latin typeface="Arial" panose="020B0604020202020204" pitchFamily="34" charset="0"/>
                  <a:cs typeface="Arial" panose="020B0604020202020204" pitchFamily="34" charset="0"/>
                </a:rPr>
                <a:t>peptide structures </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NetChop</a:t>
              </a:r>
              <a:r>
                <a:rPr lang="en-US" sz="1200" dirty="0">
                  <a:solidFill>
                    <a:schemeClr val="tx1"/>
                  </a:solidFill>
                  <a:latin typeface="Consolas" panose="020B0609020204030204" pitchFamily="49" charset="0"/>
                  <a:cs typeface="Arial" panose="020B0604020202020204" pitchFamily="34" charset="0"/>
                </a:rPr>
                <a:t> and </a:t>
              </a:r>
              <a:r>
                <a:rPr lang="en-US" sz="1200" dirty="0" err="1">
                  <a:solidFill>
                    <a:schemeClr val="tx1"/>
                  </a:solidFill>
                  <a:latin typeface="Consolas" panose="020B0609020204030204" pitchFamily="49" charset="0"/>
                  <a:cs typeface="Arial" panose="020B0604020202020204" pitchFamily="34" charset="0"/>
                </a:rPr>
                <a:t>PeptideBuilder</a:t>
              </a:r>
              <a:r>
                <a:rPr lang="en-US" sz="1200" dirty="0">
                  <a:solidFill>
                    <a:schemeClr val="tx1"/>
                  </a:solidFill>
                  <a:latin typeface="Arial" panose="020B0604020202020204" pitchFamily="34" charset="0"/>
                  <a:cs typeface="Arial" panose="020B0604020202020204" pitchFamily="34" charset="0"/>
                </a:rPr>
                <a:t>)</a:t>
              </a:r>
            </a:p>
          </p:txBody>
        </p:sp>
      </p:grpSp>
      <p:grpSp>
        <p:nvGrpSpPr>
          <p:cNvPr id="24" name="Group 23">
            <a:extLst>
              <a:ext uri="{FF2B5EF4-FFF2-40B4-BE49-F238E27FC236}">
                <a16:creationId xmlns:a16="http://schemas.microsoft.com/office/drawing/2014/main" id="{12BC28EE-074A-4DCB-89A3-E56804D2D9E4}"/>
              </a:ext>
            </a:extLst>
          </p:cNvPr>
          <p:cNvGrpSpPr/>
          <p:nvPr/>
        </p:nvGrpSpPr>
        <p:grpSpPr>
          <a:xfrm>
            <a:off x="3236320" y="3317196"/>
            <a:ext cx="2386319" cy="1561595"/>
            <a:chOff x="4029693" y="4107674"/>
            <a:chExt cx="2403168" cy="1561595"/>
          </a:xfrm>
        </p:grpSpPr>
        <p:sp>
          <p:nvSpPr>
            <p:cNvPr id="25" name="Rectangle 24">
              <a:extLst>
                <a:ext uri="{FF2B5EF4-FFF2-40B4-BE49-F238E27FC236}">
                  <a16:creationId xmlns:a16="http://schemas.microsoft.com/office/drawing/2014/main" id="{0468414E-5CF8-4A86-BEE3-605382880D0D}"/>
                </a:ext>
              </a:extLst>
            </p:cNvPr>
            <p:cNvSpPr/>
            <p:nvPr/>
          </p:nvSpPr>
          <p:spPr>
            <a:xfrm>
              <a:off x="4029693" y="4107674"/>
              <a:ext cx="2403168"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Protein-Protein Interaction, Docking, and Comparison</a:t>
              </a:r>
            </a:p>
          </p:txBody>
        </p:sp>
        <p:sp>
          <p:nvSpPr>
            <p:cNvPr id="26" name="Rectangle 25">
              <a:extLst>
                <a:ext uri="{FF2B5EF4-FFF2-40B4-BE49-F238E27FC236}">
                  <a16:creationId xmlns:a16="http://schemas.microsoft.com/office/drawing/2014/main" id="{ADE74C47-128D-48D0-A900-DF2A04A0E4B3}"/>
                </a:ext>
              </a:extLst>
            </p:cNvPr>
            <p:cNvSpPr/>
            <p:nvPr/>
          </p:nvSpPr>
          <p:spPr>
            <a:xfrm>
              <a:off x="4029693" y="5022066"/>
              <a:ext cx="2403168" cy="6472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binding affinity between</a:t>
              </a:r>
            </a:p>
            <a:p>
              <a:pPr algn="ctr"/>
              <a:r>
                <a:rPr lang="en-US" sz="1200" dirty="0">
                  <a:solidFill>
                    <a:schemeClr val="tx1"/>
                  </a:solidFill>
                  <a:latin typeface="Arial" panose="020B0604020202020204" pitchFamily="34" charset="0"/>
                  <a:cs typeface="Arial" panose="020B0604020202020204" pitchFamily="34" charset="0"/>
                </a:rPr>
                <a:t>HLA, CSP peptide, and TCR</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a:solidFill>
                    <a:schemeClr val="tx1"/>
                  </a:solidFill>
                  <a:latin typeface="Consolas" panose="020B0609020204030204" pitchFamily="49" charset="0"/>
                  <a:cs typeface="Arial" panose="020B0604020202020204" pitchFamily="34" charset="0"/>
                </a:rPr>
                <a:t>HADDOCK</a:t>
              </a:r>
              <a:r>
                <a:rPr lang="en-US" sz="1200" dirty="0">
                  <a:solidFill>
                    <a:schemeClr val="tx1"/>
                  </a:solidFill>
                  <a:latin typeface="Arial" panose="020B0604020202020204" pitchFamily="34" charset="0"/>
                  <a:cs typeface="Arial" panose="020B0604020202020204" pitchFamily="34" charset="0"/>
                </a:rPr>
                <a:t>) and compare</a:t>
              </a:r>
            </a:p>
          </p:txBody>
        </p:sp>
      </p:grpSp>
      <p:cxnSp>
        <p:nvCxnSpPr>
          <p:cNvPr id="30" name="Straight Arrow Connector 29">
            <a:extLst>
              <a:ext uri="{FF2B5EF4-FFF2-40B4-BE49-F238E27FC236}">
                <a16:creationId xmlns:a16="http://schemas.microsoft.com/office/drawing/2014/main" id="{81954DEE-1222-45D4-AD9C-64D562C7A827}"/>
              </a:ext>
            </a:extLst>
          </p:cNvPr>
          <p:cNvCxnSpPr>
            <a:cxnSpLocks/>
            <a:stCxn id="13" idx="3"/>
            <a:endCxn id="16" idx="1"/>
          </p:cNvCxnSpPr>
          <p:nvPr/>
        </p:nvCxnSpPr>
        <p:spPr>
          <a:xfrm flipV="1">
            <a:off x="2684583" y="1188899"/>
            <a:ext cx="578824" cy="5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7A1BBE6-7D4D-4B3C-AC2C-3834F7276651}"/>
              </a:ext>
            </a:extLst>
          </p:cNvPr>
          <p:cNvCxnSpPr>
            <a:cxnSpLocks/>
            <a:stCxn id="22" idx="3"/>
            <a:endCxn id="25" idx="1"/>
          </p:cNvCxnSpPr>
          <p:nvPr/>
        </p:nvCxnSpPr>
        <p:spPr>
          <a:xfrm>
            <a:off x="2728519" y="3774396"/>
            <a:ext cx="50780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4999F77-F436-4FED-9F64-474724B2C9A0}"/>
              </a:ext>
            </a:extLst>
          </p:cNvPr>
          <p:cNvCxnSpPr>
            <a:cxnSpLocks/>
          </p:cNvCxnSpPr>
          <p:nvPr/>
        </p:nvCxnSpPr>
        <p:spPr>
          <a:xfrm rot="5400000" flipH="1" flipV="1">
            <a:off x="4805635" y="-2815016"/>
            <a:ext cx="1717962" cy="2784514"/>
          </a:xfrm>
          <a:prstGeom prst="bentConnector5">
            <a:avLst>
              <a:gd name="adj1" fmla="val -13306"/>
              <a:gd name="adj2" fmla="val 50000"/>
              <a:gd name="adj3" fmla="val 11330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8DC0CF-FD0A-4BC5-AD61-8325DEFE10DC}"/>
              </a:ext>
            </a:extLst>
          </p:cNvPr>
          <p:cNvCxnSpPr>
            <a:cxnSpLocks/>
          </p:cNvCxnSpPr>
          <p:nvPr/>
        </p:nvCxnSpPr>
        <p:spPr>
          <a:xfrm flipH="1">
            <a:off x="1575897" y="-1410447"/>
            <a:ext cx="2916089" cy="3377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descr="A picture containing text, hydrozoan&#10;&#10;Description automatically generated">
            <a:extLst>
              <a:ext uri="{FF2B5EF4-FFF2-40B4-BE49-F238E27FC236}">
                <a16:creationId xmlns:a16="http://schemas.microsoft.com/office/drawing/2014/main" id="{8385D9BE-C78C-45B3-9770-5CA648F6812E}"/>
              </a:ext>
            </a:extLst>
          </p:cNvPr>
          <p:cNvPicPr>
            <a:picLocks noChangeAspect="1"/>
          </p:cNvPicPr>
          <p:nvPr/>
        </p:nvPicPr>
        <p:blipFill>
          <a:blip r:embed="rId2"/>
          <a:stretch>
            <a:fillRect/>
          </a:stretch>
        </p:blipFill>
        <p:spPr>
          <a:xfrm rot="21218382">
            <a:off x="6148589" y="2717651"/>
            <a:ext cx="2715774" cy="1470663"/>
          </a:xfrm>
          <a:prstGeom prst="rect">
            <a:avLst/>
          </a:prstGeom>
        </p:spPr>
      </p:pic>
      <p:sp>
        <p:nvSpPr>
          <p:cNvPr id="64" name="Rectangle 63">
            <a:extLst>
              <a:ext uri="{FF2B5EF4-FFF2-40B4-BE49-F238E27FC236}">
                <a16:creationId xmlns:a16="http://schemas.microsoft.com/office/drawing/2014/main" id="{FC1E8C31-871B-4A1F-8E97-8012A903E65D}"/>
              </a:ext>
            </a:extLst>
          </p:cNvPr>
          <p:cNvSpPr/>
          <p:nvPr/>
        </p:nvSpPr>
        <p:spPr>
          <a:xfrm>
            <a:off x="6399904" y="4117273"/>
            <a:ext cx="973117" cy="2868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TCR</a:t>
            </a:r>
          </a:p>
        </p:txBody>
      </p:sp>
      <p:sp>
        <p:nvSpPr>
          <p:cNvPr id="65" name="Rectangle 64">
            <a:extLst>
              <a:ext uri="{FF2B5EF4-FFF2-40B4-BE49-F238E27FC236}">
                <a16:creationId xmlns:a16="http://schemas.microsoft.com/office/drawing/2014/main" id="{DC768D58-3301-49BF-8B34-D90560ACAD4B}"/>
              </a:ext>
            </a:extLst>
          </p:cNvPr>
          <p:cNvSpPr/>
          <p:nvPr/>
        </p:nvSpPr>
        <p:spPr>
          <a:xfrm>
            <a:off x="7821597" y="4117273"/>
            <a:ext cx="973117" cy="2868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HLA</a:t>
            </a:r>
          </a:p>
        </p:txBody>
      </p:sp>
      <p:sp>
        <p:nvSpPr>
          <p:cNvPr id="66" name="Rectangle 65">
            <a:extLst>
              <a:ext uri="{FF2B5EF4-FFF2-40B4-BE49-F238E27FC236}">
                <a16:creationId xmlns:a16="http://schemas.microsoft.com/office/drawing/2014/main" id="{3DC7D9BC-54E5-4A8F-9CB6-32B12AEA0442}"/>
              </a:ext>
            </a:extLst>
          </p:cNvPr>
          <p:cNvSpPr/>
          <p:nvPr/>
        </p:nvSpPr>
        <p:spPr>
          <a:xfrm>
            <a:off x="7366788" y="4117273"/>
            <a:ext cx="454809" cy="286899"/>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CSP</a:t>
            </a:r>
          </a:p>
        </p:txBody>
      </p:sp>
      <p:sp>
        <p:nvSpPr>
          <p:cNvPr id="67" name="Rectangle 66">
            <a:extLst>
              <a:ext uri="{FF2B5EF4-FFF2-40B4-BE49-F238E27FC236}">
                <a16:creationId xmlns:a16="http://schemas.microsoft.com/office/drawing/2014/main" id="{AFB12608-1299-4785-9703-6D381F871FB4}"/>
              </a:ext>
            </a:extLst>
          </p:cNvPr>
          <p:cNvSpPr/>
          <p:nvPr/>
        </p:nvSpPr>
        <p:spPr>
          <a:xfrm>
            <a:off x="6201463" y="1252175"/>
            <a:ext cx="2559057" cy="171450"/>
          </a:xfrm>
          <a:prstGeom prst="rect">
            <a:avLst/>
          </a:prstGeom>
          <a:solidFill>
            <a:srgbClr val="66006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4EBC8ADD-A0F2-402D-B191-B962F6A913D5}"/>
              </a:ext>
            </a:extLst>
          </p:cNvPr>
          <p:cNvSpPr/>
          <p:nvPr/>
        </p:nvSpPr>
        <p:spPr>
          <a:xfrm>
            <a:off x="7143297" y="1591543"/>
            <a:ext cx="467662" cy="171450"/>
          </a:xfrm>
          <a:prstGeom prst="rect">
            <a:avLst/>
          </a:prstGeom>
          <a:solidFill>
            <a:srgbClr val="CC00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A840925-1906-4A09-831E-49C3E0564263}"/>
              </a:ext>
            </a:extLst>
          </p:cNvPr>
          <p:cNvSpPr txBox="1"/>
          <p:nvPr/>
        </p:nvSpPr>
        <p:spPr>
          <a:xfrm>
            <a:off x="5810995" y="945457"/>
            <a:ext cx="1460656" cy="307777"/>
          </a:xfrm>
          <a:prstGeom prst="rect">
            <a:avLst/>
          </a:prstGeom>
          <a:noFill/>
        </p:spPr>
        <p:txBody>
          <a:bodyPr wrap="none" rtlCol="0">
            <a:spAutoFit/>
          </a:bodyPr>
          <a:lstStyle/>
          <a:p>
            <a:r>
              <a:rPr lang="en-US" dirty="0"/>
              <a:t>CSP Haplotype:</a:t>
            </a:r>
          </a:p>
        </p:txBody>
      </p:sp>
      <p:sp>
        <p:nvSpPr>
          <p:cNvPr id="70" name="TextBox 69">
            <a:extLst>
              <a:ext uri="{FF2B5EF4-FFF2-40B4-BE49-F238E27FC236}">
                <a16:creationId xmlns:a16="http://schemas.microsoft.com/office/drawing/2014/main" id="{67909D9A-A5D0-4D9F-B36E-BB7418395356}"/>
              </a:ext>
            </a:extLst>
          </p:cNvPr>
          <p:cNvSpPr txBox="1"/>
          <p:nvPr/>
        </p:nvSpPr>
        <p:spPr>
          <a:xfrm>
            <a:off x="5810995" y="1500068"/>
            <a:ext cx="1261884" cy="307777"/>
          </a:xfrm>
          <a:prstGeom prst="rect">
            <a:avLst/>
          </a:prstGeom>
          <a:noFill/>
        </p:spPr>
        <p:txBody>
          <a:bodyPr wrap="none" rtlCol="0">
            <a:spAutoFit/>
          </a:bodyPr>
          <a:lstStyle/>
          <a:p>
            <a:r>
              <a:rPr lang="en-US" dirty="0"/>
              <a:t>CSP Peptide:</a:t>
            </a:r>
          </a:p>
        </p:txBody>
      </p:sp>
      <p:cxnSp>
        <p:nvCxnSpPr>
          <p:cNvPr id="72" name="Connector: Elbow 71">
            <a:extLst>
              <a:ext uri="{FF2B5EF4-FFF2-40B4-BE49-F238E27FC236}">
                <a16:creationId xmlns:a16="http://schemas.microsoft.com/office/drawing/2014/main" id="{8AD8FF26-AC2B-4F20-B6B6-71CC1A0338D1}"/>
              </a:ext>
            </a:extLst>
          </p:cNvPr>
          <p:cNvCxnSpPr>
            <a:cxnSpLocks/>
          </p:cNvCxnSpPr>
          <p:nvPr/>
        </p:nvCxnSpPr>
        <p:spPr>
          <a:xfrm rot="16200000" flipH="1">
            <a:off x="7050038" y="2141421"/>
            <a:ext cx="1055938" cy="388785"/>
          </a:xfrm>
          <a:prstGeom prst="bentConnector3">
            <a:avLst>
              <a:gd name="adj1" fmla="val 50000"/>
            </a:avLst>
          </a:prstGeom>
          <a:ln w="38100" cap="rnd">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1909103-B9F1-4409-B44D-24F7F93AE63A}"/>
              </a:ext>
            </a:extLst>
          </p:cNvPr>
          <p:cNvSpPr txBox="1"/>
          <p:nvPr/>
        </p:nvSpPr>
        <p:spPr>
          <a:xfrm>
            <a:off x="5856470" y="2523226"/>
            <a:ext cx="881973" cy="307777"/>
          </a:xfrm>
          <a:prstGeom prst="rect">
            <a:avLst/>
          </a:prstGeom>
          <a:noFill/>
        </p:spPr>
        <p:txBody>
          <a:bodyPr wrap="none" rtlCol="0">
            <a:spAutoFit/>
          </a:bodyPr>
          <a:lstStyle/>
          <a:p>
            <a:r>
              <a:rPr lang="en-US" dirty="0"/>
              <a:t>Docking:</a:t>
            </a:r>
          </a:p>
        </p:txBody>
      </p:sp>
      <p:cxnSp>
        <p:nvCxnSpPr>
          <p:cNvPr id="84" name="Connector: Elbow 83">
            <a:extLst>
              <a:ext uri="{FF2B5EF4-FFF2-40B4-BE49-F238E27FC236}">
                <a16:creationId xmlns:a16="http://schemas.microsoft.com/office/drawing/2014/main" id="{DC7D6230-BC2C-475D-9ACC-1095B9BA1940}"/>
              </a:ext>
            </a:extLst>
          </p:cNvPr>
          <p:cNvCxnSpPr>
            <a:cxnSpLocks/>
            <a:stCxn id="19" idx="2"/>
            <a:endCxn id="22" idx="0"/>
          </p:cNvCxnSpPr>
          <p:nvPr/>
        </p:nvCxnSpPr>
        <p:spPr>
          <a:xfrm rot="5400000">
            <a:off x="2752103" y="1626275"/>
            <a:ext cx="465754" cy="2916089"/>
          </a:xfrm>
          <a:prstGeom prst="bentConnector3">
            <a:avLst>
              <a:gd name="adj1" fmla="val 3206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Play with solid fill">
            <a:extLst>
              <a:ext uri="{FF2B5EF4-FFF2-40B4-BE49-F238E27FC236}">
                <a16:creationId xmlns:a16="http://schemas.microsoft.com/office/drawing/2014/main" id="{CFED7ADF-97C8-45CA-BB2E-CB22A92C9F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7271651" y="1402840"/>
            <a:ext cx="223928" cy="223928"/>
          </a:xfrm>
          <a:prstGeom prst="rect">
            <a:avLst/>
          </a:prstGeom>
        </p:spPr>
      </p:pic>
    </p:spTree>
    <p:extLst>
      <p:ext uri="{BB962C8B-B14F-4D97-AF65-F5344CB8AC3E}">
        <p14:creationId xmlns:p14="http://schemas.microsoft.com/office/powerpoint/2010/main" val="127605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3" name="Table 3">
            <a:extLst>
              <a:ext uri="{FF2B5EF4-FFF2-40B4-BE49-F238E27FC236}">
                <a16:creationId xmlns:a16="http://schemas.microsoft.com/office/drawing/2014/main" id="{98611FF3-DBCD-403E-83E1-89074F1D51C3}"/>
              </a:ext>
            </a:extLst>
          </p:cNvPr>
          <p:cNvGraphicFramePr>
            <a:graphicFrameLocks noGrp="1"/>
          </p:cNvGraphicFramePr>
          <p:nvPr>
            <p:extLst>
              <p:ext uri="{D42A27DB-BD31-4B8C-83A1-F6EECF244321}">
                <p14:modId xmlns:p14="http://schemas.microsoft.com/office/powerpoint/2010/main" val="2974572649"/>
              </p:ext>
            </p:extLst>
          </p:nvPr>
        </p:nvGraphicFramePr>
        <p:xfrm>
          <a:off x="165797" y="731375"/>
          <a:ext cx="8855772" cy="4247583"/>
        </p:xfrm>
        <a:graphic>
          <a:graphicData uri="http://schemas.openxmlformats.org/drawingml/2006/table">
            <a:tbl>
              <a:tblPr>
                <a:tableStyleId>{793D81CF-94F2-401A-BA57-92F5A7B2D0C5}</a:tableStyleId>
              </a:tblPr>
              <a:tblGrid>
                <a:gridCol w="1475962">
                  <a:extLst>
                    <a:ext uri="{9D8B030D-6E8A-4147-A177-3AD203B41FA5}">
                      <a16:colId xmlns:a16="http://schemas.microsoft.com/office/drawing/2014/main" val="3924711"/>
                    </a:ext>
                  </a:extLst>
                </a:gridCol>
                <a:gridCol w="1475962">
                  <a:extLst>
                    <a:ext uri="{9D8B030D-6E8A-4147-A177-3AD203B41FA5}">
                      <a16:colId xmlns:a16="http://schemas.microsoft.com/office/drawing/2014/main" val="790656589"/>
                    </a:ext>
                  </a:extLst>
                </a:gridCol>
                <a:gridCol w="1475962">
                  <a:extLst>
                    <a:ext uri="{9D8B030D-6E8A-4147-A177-3AD203B41FA5}">
                      <a16:colId xmlns:a16="http://schemas.microsoft.com/office/drawing/2014/main" val="3044890637"/>
                    </a:ext>
                  </a:extLst>
                </a:gridCol>
                <a:gridCol w="1475962">
                  <a:extLst>
                    <a:ext uri="{9D8B030D-6E8A-4147-A177-3AD203B41FA5}">
                      <a16:colId xmlns:a16="http://schemas.microsoft.com/office/drawing/2014/main" val="2062346269"/>
                    </a:ext>
                  </a:extLst>
                </a:gridCol>
                <a:gridCol w="1475962">
                  <a:extLst>
                    <a:ext uri="{9D8B030D-6E8A-4147-A177-3AD203B41FA5}">
                      <a16:colId xmlns:a16="http://schemas.microsoft.com/office/drawing/2014/main" val="2039829637"/>
                    </a:ext>
                  </a:extLst>
                </a:gridCol>
                <a:gridCol w="1475962">
                  <a:extLst>
                    <a:ext uri="{9D8B030D-6E8A-4147-A177-3AD203B41FA5}">
                      <a16:colId xmlns:a16="http://schemas.microsoft.com/office/drawing/2014/main" val="2232037145"/>
                    </a:ext>
                  </a:extLst>
                </a:gridCol>
              </a:tblGrid>
              <a:tr h="1415861">
                <a:tc>
                  <a:txBody>
                    <a:bodyPr/>
                    <a:lstStyle/>
                    <a:p>
                      <a:pPr algn="ctr"/>
                      <a:r>
                        <a:rPr lang="en-US" dirty="0"/>
                        <a:t>CSP 3D7 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14328"/>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659757"/>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Other Info:</a:t>
                      </a:r>
                    </a:p>
                    <a:p>
                      <a:pPr marL="285750" indent="-285750" algn="l">
                        <a:buFontTx/>
                        <a:buChar char="-"/>
                      </a:pPr>
                      <a:r>
                        <a:rPr lang="en-US" sz="1200" dirty="0"/>
                        <a:t>CD4+ T Cell</a:t>
                      </a:r>
                    </a:p>
                    <a:p>
                      <a:pPr marL="285750" indent="-285750" algn="l">
                        <a:buFontTx/>
                        <a:buChar char="-"/>
                      </a:pPr>
                      <a:r>
                        <a:rPr lang="en-US" sz="1200" dirty="0"/>
                        <a:t>HLA-2A</a:t>
                      </a:r>
                    </a:p>
                    <a:p>
                      <a:pPr marL="285750" indent="-285750" algn="l">
                        <a:buFontTx/>
                        <a:buChar char="-"/>
                      </a:pPr>
                      <a:r>
                        <a:rPr lang="en-US" sz="1200" dirty="0"/>
                        <a:t>Th2R Region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7599969"/>
                  </a:ext>
                </a:extLst>
              </a:tr>
            </a:tbl>
          </a:graphicData>
        </a:graphic>
      </p:graphicFrame>
      <p:pic>
        <p:nvPicPr>
          <p:cNvPr id="5" name="Picture 4" descr="A picture containing basket star, coelenterate, hydrozoan&#10;&#10;Description automatically generated">
            <a:extLst>
              <a:ext uri="{FF2B5EF4-FFF2-40B4-BE49-F238E27FC236}">
                <a16:creationId xmlns:a16="http://schemas.microsoft.com/office/drawing/2014/main" id="{3AAE0E97-F91C-488E-A43F-C2CBCAAFB14D}"/>
              </a:ext>
            </a:extLst>
          </p:cNvPr>
          <p:cNvPicPr>
            <a:picLocks noChangeAspect="1"/>
          </p:cNvPicPr>
          <p:nvPr/>
        </p:nvPicPr>
        <p:blipFill>
          <a:blip r:embed="rId2"/>
          <a:stretch>
            <a:fillRect/>
          </a:stretch>
        </p:blipFill>
        <p:spPr>
          <a:xfrm>
            <a:off x="1653224" y="1105914"/>
            <a:ext cx="1463040" cy="803016"/>
          </a:xfrm>
          <a:prstGeom prst="rect">
            <a:avLst/>
          </a:prstGeom>
        </p:spPr>
      </p:pic>
      <p:pic>
        <p:nvPicPr>
          <p:cNvPr id="7" name="Picture 6" descr="A picture containing basket star, coelenterate, hydrozoan&#10;&#10;Description automatically generated">
            <a:extLst>
              <a:ext uri="{FF2B5EF4-FFF2-40B4-BE49-F238E27FC236}">
                <a16:creationId xmlns:a16="http://schemas.microsoft.com/office/drawing/2014/main" id="{142288B3-117D-471B-BAC5-2F5869F2EA16}"/>
              </a:ext>
            </a:extLst>
          </p:cNvPr>
          <p:cNvPicPr>
            <a:picLocks noChangeAspect="1"/>
          </p:cNvPicPr>
          <p:nvPr/>
        </p:nvPicPr>
        <p:blipFill>
          <a:blip r:embed="rId3"/>
          <a:stretch>
            <a:fillRect/>
          </a:stretch>
        </p:blipFill>
        <p:spPr>
          <a:xfrm>
            <a:off x="3136884" y="1105914"/>
            <a:ext cx="1463040" cy="791847"/>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C29CB647-4413-49ED-B77D-8D8348670FFD}"/>
              </a:ext>
            </a:extLst>
          </p:cNvPr>
          <p:cNvPicPr>
            <a:picLocks noChangeAspect="1"/>
          </p:cNvPicPr>
          <p:nvPr/>
        </p:nvPicPr>
        <p:blipFill>
          <a:blip r:embed="rId4"/>
          <a:stretch>
            <a:fillRect/>
          </a:stretch>
        </p:blipFill>
        <p:spPr>
          <a:xfrm>
            <a:off x="4599924" y="1105914"/>
            <a:ext cx="1463040" cy="893014"/>
          </a:xfrm>
          <a:prstGeom prst="rect">
            <a:avLst/>
          </a:prstGeom>
        </p:spPr>
      </p:pic>
      <p:pic>
        <p:nvPicPr>
          <p:cNvPr id="11" name="Picture 10" descr="A picture containing text, coelenterate, laser, hydrozoan&#10;&#10;Description automatically generated">
            <a:extLst>
              <a:ext uri="{FF2B5EF4-FFF2-40B4-BE49-F238E27FC236}">
                <a16:creationId xmlns:a16="http://schemas.microsoft.com/office/drawing/2014/main" id="{4FFAD5C4-FA4B-4777-AF4A-82F72C5D60D4}"/>
              </a:ext>
            </a:extLst>
          </p:cNvPr>
          <p:cNvPicPr>
            <a:picLocks noChangeAspect="1"/>
          </p:cNvPicPr>
          <p:nvPr/>
        </p:nvPicPr>
        <p:blipFill>
          <a:blip r:embed="rId5"/>
          <a:stretch>
            <a:fillRect/>
          </a:stretch>
        </p:blipFill>
        <p:spPr>
          <a:xfrm>
            <a:off x="6084647" y="1105914"/>
            <a:ext cx="1463040" cy="92358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E6C4C503-D683-48FB-BCA7-ECCA330B83A7}"/>
              </a:ext>
            </a:extLst>
          </p:cNvPr>
          <p:cNvPicPr>
            <a:picLocks noChangeAspect="1"/>
          </p:cNvPicPr>
          <p:nvPr/>
        </p:nvPicPr>
        <p:blipFill>
          <a:blip r:embed="rId6"/>
          <a:stretch>
            <a:fillRect/>
          </a:stretch>
        </p:blipFill>
        <p:spPr>
          <a:xfrm>
            <a:off x="7553644" y="1105914"/>
            <a:ext cx="1463040" cy="805891"/>
          </a:xfrm>
          <a:prstGeom prst="rect">
            <a:avLst/>
          </a:prstGeom>
        </p:spPr>
      </p:pic>
      <p:pic>
        <p:nvPicPr>
          <p:cNvPr id="15" name="Picture 14" descr="A picture containing text, basket star&#10;&#10;Description automatically generated">
            <a:extLst>
              <a:ext uri="{FF2B5EF4-FFF2-40B4-BE49-F238E27FC236}">
                <a16:creationId xmlns:a16="http://schemas.microsoft.com/office/drawing/2014/main" id="{BCA6DCB0-F77F-4BCD-90CD-31B8894823BD}"/>
              </a:ext>
            </a:extLst>
          </p:cNvPr>
          <p:cNvPicPr>
            <a:picLocks noChangeAspect="1"/>
          </p:cNvPicPr>
          <p:nvPr/>
        </p:nvPicPr>
        <p:blipFill>
          <a:blip r:embed="rId7"/>
          <a:stretch>
            <a:fillRect/>
          </a:stretch>
        </p:blipFill>
        <p:spPr>
          <a:xfrm>
            <a:off x="182880" y="2499607"/>
            <a:ext cx="1463040" cy="844796"/>
          </a:xfrm>
          <a:prstGeom prst="rect">
            <a:avLst/>
          </a:prstGeom>
        </p:spPr>
      </p:pic>
      <p:pic>
        <p:nvPicPr>
          <p:cNvPr id="17" name="Picture 16" descr="A picture containing coelenterate, basket star, vector graphics, light&#10;&#10;Description automatically generated">
            <a:extLst>
              <a:ext uri="{FF2B5EF4-FFF2-40B4-BE49-F238E27FC236}">
                <a16:creationId xmlns:a16="http://schemas.microsoft.com/office/drawing/2014/main" id="{9912076D-D934-4F7C-932F-22076A883C7B}"/>
              </a:ext>
            </a:extLst>
          </p:cNvPr>
          <p:cNvPicPr>
            <a:picLocks noChangeAspect="1"/>
          </p:cNvPicPr>
          <p:nvPr/>
        </p:nvPicPr>
        <p:blipFill>
          <a:blip r:embed="rId8"/>
          <a:stretch>
            <a:fillRect/>
          </a:stretch>
        </p:blipFill>
        <p:spPr>
          <a:xfrm>
            <a:off x="1653224" y="2499607"/>
            <a:ext cx="1463040" cy="930795"/>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0216343F-2052-4FDC-9DB6-D5A6B9FFB960}"/>
              </a:ext>
            </a:extLst>
          </p:cNvPr>
          <p:cNvPicPr>
            <a:picLocks noChangeAspect="1"/>
          </p:cNvPicPr>
          <p:nvPr/>
        </p:nvPicPr>
        <p:blipFill>
          <a:blip r:embed="rId9"/>
          <a:stretch>
            <a:fillRect/>
          </a:stretch>
        </p:blipFill>
        <p:spPr>
          <a:xfrm>
            <a:off x="3136884" y="2499607"/>
            <a:ext cx="1463040" cy="912295"/>
          </a:xfrm>
          <a:prstGeom prst="rect">
            <a:avLst/>
          </a:prstGeom>
        </p:spPr>
      </p:pic>
      <p:pic>
        <p:nvPicPr>
          <p:cNvPr id="21" name="Picture 20" descr="A picture containing text, basket star, coelenterate, jellyfish&#10;&#10;Description automatically generated">
            <a:extLst>
              <a:ext uri="{FF2B5EF4-FFF2-40B4-BE49-F238E27FC236}">
                <a16:creationId xmlns:a16="http://schemas.microsoft.com/office/drawing/2014/main" id="{7C4B7762-3B9F-4E29-8655-851A4A13845E}"/>
              </a:ext>
            </a:extLst>
          </p:cNvPr>
          <p:cNvPicPr>
            <a:picLocks noChangeAspect="1"/>
          </p:cNvPicPr>
          <p:nvPr/>
        </p:nvPicPr>
        <p:blipFill>
          <a:blip r:embed="rId10"/>
          <a:stretch>
            <a:fillRect/>
          </a:stretch>
        </p:blipFill>
        <p:spPr>
          <a:xfrm>
            <a:off x="4599924" y="2499607"/>
            <a:ext cx="1463040" cy="839206"/>
          </a:xfrm>
          <a:prstGeom prst="rect">
            <a:avLst/>
          </a:prstGeom>
        </p:spPr>
      </p:pic>
      <p:pic>
        <p:nvPicPr>
          <p:cNvPr id="23" name="Picture 22">
            <a:extLst>
              <a:ext uri="{FF2B5EF4-FFF2-40B4-BE49-F238E27FC236}">
                <a16:creationId xmlns:a16="http://schemas.microsoft.com/office/drawing/2014/main" id="{7A80D09A-FB2D-434D-818C-B2E6919BF987}"/>
              </a:ext>
            </a:extLst>
          </p:cNvPr>
          <p:cNvPicPr>
            <a:picLocks noChangeAspect="1"/>
          </p:cNvPicPr>
          <p:nvPr/>
        </p:nvPicPr>
        <p:blipFill>
          <a:blip r:embed="rId11"/>
          <a:stretch>
            <a:fillRect/>
          </a:stretch>
        </p:blipFill>
        <p:spPr>
          <a:xfrm>
            <a:off x="6084647" y="2499607"/>
            <a:ext cx="1463040" cy="794084"/>
          </a:xfrm>
          <a:prstGeom prst="rect">
            <a:avLst/>
          </a:prstGeom>
        </p:spPr>
      </p:pic>
      <p:pic>
        <p:nvPicPr>
          <p:cNvPr id="25" name="Picture 24" descr="A picture containing basket star, hydrozoan&#10;&#10;Description automatically generated">
            <a:extLst>
              <a:ext uri="{FF2B5EF4-FFF2-40B4-BE49-F238E27FC236}">
                <a16:creationId xmlns:a16="http://schemas.microsoft.com/office/drawing/2014/main" id="{7FAB0EE0-E5AD-47A6-95F2-094470AF5BA9}"/>
              </a:ext>
            </a:extLst>
          </p:cNvPr>
          <p:cNvPicPr>
            <a:picLocks noChangeAspect="1"/>
          </p:cNvPicPr>
          <p:nvPr/>
        </p:nvPicPr>
        <p:blipFill>
          <a:blip r:embed="rId12"/>
          <a:stretch>
            <a:fillRect/>
          </a:stretch>
        </p:blipFill>
        <p:spPr>
          <a:xfrm>
            <a:off x="7553644" y="2499607"/>
            <a:ext cx="1463040" cy="690980"/>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BAACE02E-1EF7-49A6-BC51-C4D872E17CE6}"/>
              </a:ext>
            </a:extLst>
          </p:cNvPr>
          <p:cNvPicPr>
            <a:picLocks noChangeAspect="1"/>
          </p:cNvPicPr>
          <p:nvPr/>
        </p:nvPicPr>
        <p:blipFill>
          <a:blip r:embed="rId13"/>
          <a:stretch>
            <a:fillRect/>
          </a:stretch>
        </p:blipFill>
        <p:spPr>
          <a:xfrm>
            <a:off x="182880" y="3906104"/>
            <a:ext cx="1463040" cy="898520"/>
          </a:xfrm>
          <a:prstGeom prst="rect">
            <a:avLst/>
          </a:prstGeom>
        </p:spPr>
      </p:pic>
      <p:pic>
        <p:nvPicPr>
          <p:cNvPr id="29" name="Picture 28" descr="A picture containing hydrozoan&#10;&#10;Description automatically generated">
            <a:extLst>
              <a:ext uri="{FF2B5EF4-FFF2-40B4-BE49-F238E27FC236}">
                <a16:creationId xmlns:a16="http://schemas.microsoft.com/office/drawing/2014/main" id="{49CF6446-1EC8-4874-BDF1-41FEF41ADAEF}"/>
              </a:ext>
            </a:extLst>
          </p:cNvPr>
          <p:cNvPicPr>
            <a:picLocks noChangeAspect="1"/>
          </p:cNvPicPr>
          <p:nvPr/>
        </p:nvPicPr>
        <p:blipFill>
          <a:blip r:embed="rId14"/>
          <a:stretch>
            <a:fillRect/>
          </a:stretch>
        </p:blipFill>
        <p:spPr>
          <a:xfrm>
            <a:off x="1653224" y="3906104"/>
            <a:ext cx="1463040" cy="861104"/>
          </a:xfrm>
          <a:prstGeom prst="rect">
            <a:avLst/>
          </a:prstGeom>
        </p:spPr>
      </p:pic>
      <p:pic>
        <p:nvPicPr>
          <p:cNvPr id="31" name="Picture 30" descr="A picture containing text, coelenterate, light, hydrozoan&#10;&#10;Description automatically generated">
            <a:extLst>
              <a:ext uri="{FF2B5EF4-FFF2-40B4-BE49-F238E27FC236}">
                <a16:creationId xmlns:a16="http://schemas.microsoft.com/office/drawing/2014/main" id="{57AE0D18-249D-4F49-9951-64F4A81EF051}"/>
              </a:ext>
            </a:extLst>
          </p:cNvPr>
          <p:cNvPicPr>
            <a:picLocks noChangeAspect="1"/>
          </p:cNvPicPr>
          <p:nvPr/>
        </p:nvPicPr>
        <p:blipFill>
          <a:blip r:embed="rId15"/>
          <a:stretch>
            <a:fillRect/>
          </a:stretch>
        </p:blipFill>
        <p:spPr>
          <a:xfrm>
            <a:off x="3136884" y="3906104"/>
            <a:ext cx="1463040" cy="944969"/>
          </a:xfrm>
          <a:prstGeom prst="rect">
            <a:avLst/>
          </a:prstGeom>
        </p:spPr>
      </p:pic>
      <p:pic>
        <p:nvPicPr>
          <p:cNvPr id="33" name="Picture 32" descr="A picture containing light&#10;&#10;Description automatically generated">
            <a:extLst>
              <a:ext uri="{FF2B5EF4-FFF2-40B4-BE49-F238E27FC236}">
                <a16:creationId xmlns:a16="http://schemas.microsoft.com/office/drawing/2014/main" id="{95ECA471-EE0E-41EB-958D-1EC33537DE66}"/>
              </a:ext>
            </a:extLst>
          </p:cNvPr>
          <p:cNvPicPr>
            <a:picLocks noChangeAspect="1"/>
          </p:cNvPicPr>
          <p:nvPr/>
        </p:nvPicPr>
        <p:blipFill>
          <a:blip r:embed="rId16"/>
          <a:stretch>
            <a:fillRect/>
          </a:stretch>
        </p:blipFill>
        <p:spPr>
          <a:xfrm>
            <a:off x="4599924" y="3906104"/>
            <a:ext cx="1463040" cy="938300"/>
          </a:xfrm>
          <a:prstGeom prst="rect">
            <a:avLst/>
          </a:prstGeom>
        </p:spPr>
      </p:pic>
      <p:pic>
        <p:nvPicPr>
          <p:cNvPr id="35" name="Picture 34">
            <a:extLst>
              <a:ext uri="{FF2B5EF4-FFF2-40B4-BE49-F238E27FC236}">
                <a16:creationId xmlns:a16="http://schemas.microsoft.com/office/drawing/2014/main" id="{9A5CD59E-9603-414F-87C2-2DAC4C31CA9A}"/>
              </a:ext>
            </a:extLst>
          </p:cNvPr>
          <p:cNvPicPr>
            <a:picLocks noChangeAspect="1"/>
          </p:cNvPicPr>
          <p:nvPr/>
        </p:nvPicPr>
        <p:blipFill>
          <a:blip r:embed="rId17"/>
          <a:stretch>
            <a:fillRect/>
          </a:stretch>
        </p:blipFill>
        <p:spPr>
          <a:xfrm>
            <a:off x="6084647" y="3906104"/>
            <a:ext cx="1463040" cy="859354"/>
          </a:xfrm>
          <a:prstGeom prst="rect">
            <a:avLst/>
          </a:prstGeom>
        </p:spPr>
      </p:pic>
      <p:pic>
        <p:nvPicPr>
          <p:cNvPr id="37" name="Picture 36" descr="A picture containing text, hydrozoan&#10;&#10;Description automatically generated">
            <a:extLst>
              <a:ext uri="{FF2B5EF4-FFF2-40B4-BE49-F238E27FC236}">
                <a16:creationId xmlns:a16="http://schemas.microsoft.com/office/drawing/2014/main" id="{1DF57D9E-87AD-4E11-89F3-111BADDB60FC}"/>
              </a:ext>
            </a:extLst>
          </p:cNvPr>
          <p:cNvPicPr>
            <a:picLocks noChangeAspect="1"/>
          </p:cNvPicPr>
          <p:nvPr/>
        </p:nvPicPr>
        <p:blipFill>
          <a:blip r:embed="rId18"/>
          <a:stretch>
            <a:fillRect/>
          </a:stretch>
        </p:blipFill>
        <p:spPr>
          <a:xfrm>
            <a:off x="182880" y="1105914"/>
            <a:ext cx="1463040" cy="792275"/>
          </a:xfrm>
          <a:prstGeom prst="rect">
            <a:avLst/>
          </a:prstGeom>
        </p:spPr>
      </p:pic>
    </p:spTree>
    <p:extLst>
      <p:ext uri="{BB962C8B-B14F-4D97-AF65-F5344CB8AC3E}">
        <p14:creationId xmlns:p14="http://schemas.microsoft.com/office/powerpoint/2010/main" val="58004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4" name="Table 5">
            <a:extLst>
              <a:ext uri="{FF2B5EF4-FFF2-40B4-BE49-F238E27FC236}">
                <a16:creationId xmlns:a16="http://schemas.microsoft.com/office/drawing/2014/main" id="{0891BFC6-27B2-4F51-A82A-DE8BE023E457}"/>
              </a:ext>
            </a:extLst>
          </p:cNvPr>
          <p:cNvGraphicFramePr>
            <a:graphicFrameLocks noGrp="1"/>
          </p:cNvGraphicFramePr>
          <p:nvPr>
            <p:extLst>
              <p:ext uri="{D42A27DB-BD31-4B8C-83A1-F6EECF244321}">
                <p14:modId xmlns:p14="http://schemas.microsoft.com/office/powerpoint/2010/main" val="43129163"/>
              </p:ext>
            </p:extLst>
          </p:nvPr>
        </p:nvGraphicFramePr>
        <p:xfrm>
          <a:off x="227762" y="731375"/>
          <a:ext cx="7187922" cy="4031544"/>
        </p:xfrm>
        <a:graphic>
          <a:graphicData uri="http://schemas.openxmlformats.org/drawingml/2006/table">
            <a:tbl>
              <a:tblPr>
                <a:tableStyleId>{9DCAF9ED-07DC-4A11-8D7F-57B35C25682E}</a:tableStyleId>
              </a:tblPr>
              <a:tblGrid>
                <a:gridCol w="3593961">
                  <a:extLst>
                    <a:ext uri="{9D8B030D-6E8A-4147-A177-3AD203B41FA5}">
                      <a16:colId xmlns:a16="http://schemas.microsoft.com/office/drawing/2014/main" val="2909251092"/>
                    </a:ext>
                  </a:extLst>
                </a:gridCol>
                <a:gridCol w="3593961">
                  <a:extLst>
                    <a:ext uri="{9D8B030D-6E8A-4147-A177-3AD203B41FA5}">
                      <a16:colId xmlns:a16="http://schemas.microsoft.com/office/drawing/2014/main" val="3437488883"/>
                    </a:ext>
                  </a:extLst>
                </a:gridCol>
              </a:tblGrid>
              <a:tr h="2015772">
                <a:tc>
                  <a:txBody>
                    <a:bodyPr/>
                    <a:lstStyle/>
                    <a:p>
                      <a:pPr algn="ctr"/>
                      <a:r>
                        <a:rPr lang="en-US" dirty="0"/>
                        <a:t>CSP 3D7 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902752"/>
                  </a:ext>
                </a:extLst>
              </a:tr>
              <a:tr h="2015772">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307805"/>
                  </a:ext>
                </a:extLst>
              </a:tr>
            </a:tbl>
          </a:graphicData>
        </a:graphic>
      </p:graphicFrame>
      <p:sp>
        <p:nvSpPr>
          <p:cNvPr id="24" name="TextBox 23">
            <a:extLst>
              <a:ext uri="{FF2B5EF4-FFF2-40B4-BE49-F238E27FC236}">
                <a16:creationId xmlns:a16="http://schemas.microsoft.com/office/drawing/2014/main" id="{073540E1-4EB1-42BC-B230-5D86340D33D7}"/>
              </a:ext>
            </a:extLst>
          </p:cNvPr>
          <p:cNvSpPr txBox="1"/>
          <p:nvPr/>
        </p:nvSpPr>
        <p:spPr>
          <a:xfrm>
            <a:off x="7475799" y="4066168"/>
            <a:ext cx="1551023" cy="954107"/>
          </a:xfrm>
          <a:prstGeom prst="rect">
            <a:avLst/>
          </a:prstGeom>
          <a:noFill/>
        </p:spPr>
        <p:txBody>
          <a:bodyPr wrap="square">
            <a:spAutoFit/>
          </a:bodyPr>
          <a:lstStyle/>
          <a:p>
            <a:pPr algn="l"/>
            <a:r>
              <a:rPr lang="en-US" dirty="0">
                <a:solidFill>
                  <a:schemeClr val="tx1"/>
                </a:solidFill>
              </a:rPr>
              <a:t>Other Info:</a:t>
            </a:r>
          </a:p>
          <a:p>
            <a:pPr marL="285750" indent="-285750" algn="l">
              <a:buFontTx/>
              <a:buChar char="-"/>
            </a:pPr>
            <a:r>
              <a:rPr lang="en-US" sz="1400" dirty="0">
                <a:solidFill>
                  <a:schemeClr val="tx1"/>
                </a:solidFill>
              </a:rPr>
              <a:t>CD8+ T Cell</a:t>
            </a:r>
          </a:p>
          <a:p>
            <a:pPr marL="285750" indent="-285750" algn="l">
              <a:buFontTx/>
              <a:buChar char="-"/>
            </a:pPr>
            <a:r>
              <a:rPr lang="en-US" sz="1400" dirty="0">
                <a:solidFill>
                  <a:schemeClr val="tx1"/>
                </a:solidFill>
              </a:rPr>
              <a:t>HLA-DRB1</a:t>
            </a:r>
          </a:p>
          <a:p>
            <a:pPr marL="285750" indent="-285750" algn="l">
              <a:buFontTx/>
              <a:buChar char="-"/>
            </a:pPr>
            <a:r>
              <a:rPr lang="en-US" sz="1400" dirty="0">
                <a:solidFill>
                  <a:schemeClr val="tx1"/>
                </a:solidFill>
              </a:rPr>
              <a:t>Th3R Region</a:t>
            </a:r>
          </a:p>
        </p:txBody>
      </p:sp>
      <p:pic>
        <p:nvPicPr>
          <p:cNvPr id="10" name="Picture 9" descr="A picture containing jellyfish&#10;&#10;Description automatically generated">
            <a:extLst>
              <a:ext uri="{FF2B5EF4-FFF2-40B4-BE49-F238E27FC236}">
                <a16:creationId xmlns:a16="http://schemas.microsoft.com/office/drawing/2014/main" id="{82B56390-95BF-431C-9E07-D8A73B1C0E04}"/>
              </a:ext>
            </a:extLst>
          </p:cNvPr>
          <p:cNvPicPr>
            <a:picLocks noChangeAspect="1"/>
          </p:cNvPicPr>
          <p:nvPr/>
        </p:nvPicPr>
        <p:blipFill>
          <a:blip r:embed="rId2"/>
          <a:stretch>
            <a:fillRect/>
          </a:stretch>
        </p:blipFill>
        <p:spPr>
          <a:xfrm>
            <a:off x="4189632" y="1044189"/>
            <a:ext cx="2884938" cy="1638303"/>
          </a:xfrm>
          <a:prstGeom prst="rect">
            <a:avLst/>
          </a:prstGeom>
        </p:spPr>
      </p:pic>
      <p:pic>
        <p:nvPicPr>
          <p:cNvPr id="14" name="Picture 13" descr="A picture containing text, hydrozoan&#10;&#10;Description automatically generated">
            <a:extLst>
              <a:ext uri="{FF2B5EF4-FFF2-40B4-BE49-F238E27FC236}">
                <a16:creationId xmlns:a16="http://schemas.microsoft.com/office/drawing/2014/main" id="{63D108D8-7AE9-405D-9165-A113DA99C6C5}"/>
              </a:ext>
            </a:extLst>
          </p:cNvPr>
          <p:cNvPicPr>
            <a:picLocks noChangeAspect="1"/>
          </p:cNvPicPr>
          <p:nvPr/>
        </p:nvPicPr>
        <p:blipFill>
          <a:blip r:embed="rId3"/>
          <a:stretch>
            <a:fillRect/>
          </a:stretch>
        </p:blipFill>
        <p:spPr>
          <a:xfrm>
            <a:off x="529721" y="3269684"/>
            <a:ext cx="2939802" cy="1171958"/>
          </a:xfrm>
          <a:prstGeom prst="rect">
            <a:avLst/>
          </a:prstGeom>
        </p:spPr>
      </p:pic>
      <p:pic>
        <p:nvPicPr>
          <p:cNvPr id="18" name="Picture 17">
            <a:extLst>
              <a:ext uri="{FF2B5EF4-FFF2-40B4-BE49-F238E27FC236}">
                <a16:creationId xmlns:a16="http://schemas.microsoft.com/office/drawing/2014/main" id="{2F22F64A-170D-4ACF-8951-2C206D4C5B46}"/>
              </a:ext>
            </a:extLst>
          </p:cNvPr>
          <p:cNvPicPr>
            <a:picLocks noChangeAspect="1"/>
          </p:cNvPicPr>
          <p:nvPr/>
        </p:nvPicPr>
        <p:blipFill>
          <a:blip r:embed="rId4"/>
          <a:stretch>
            <a:fillRect/>
          </a:stretch>
        </p:blipFill>
        <p:spPr>
          <a:xfrm>
            <a:off x="4153818" y="3266636"/>
            <a:ext cx="2956566" cy="1175006"/>
          </a:xfrm>
          <a:prstGeom prst="rect">
            <a:avLst/>
          </a:prstGeom>
        </p:spPr>
      </p:pic>
      <p:pic>
        <p:nvPicPr>
          <p:cNvPr id="22" name="Picture 21" descr="A picture containing text, hydrozoan&#10;&#10;Description automatically generated">
            <a:extLst>
              <a:ext uri="{FF2B5EF4-FFF2-40B4-BE49-F238E27FC236}">
                <a16:creationId xmlns:a16="http://schemas.microsoft.com/office/drawing/2014/main" id="{8BF24326-B370-4DC9-9ECF-318307CBAA4A}"/>
              </a:ext>
            </a:extLst>
          </p:cNvPr>
          <p:cNvPicPr>
            <a:picLocks noChangeAspect="1"/>
          </p:cNvPicPr>
          <p:nvPr/>
        </p:nvPicPr>
        <p:blipFill>
          <a:blip r:embed="rId5"/>
          <a:stretch>
            <a:fillRect/>
          </a:stretch>
        </p:blipFill>
        <p:spPr>
          <a:xfrm>
            <a:off x="543437" y="1278885"/>
            <a:ext cx="2926086" cy="1168910"/>
          </a:xfrm>
          <a:prstGeom prst="rect">
            <a:avLst/>
          </a:prstGeom>
        </p:spPr>
      </p:pic>
    </p:spTree>
    <p:extLst>
      <p:ext uri="{BB962C8B-B14F-4D97-AF65-F5344CB8AC3E}">
        <p14:creationId xmlns:p14="http://schemas.microsoft.com/office/powerpoint/2010/main" val="700581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F977CE4F-B427-4E24-BE9F-1EFCC1F666EF}"/>
              </a:ext>
            </a:extLst>
          </p:cNvPr>
          <p:cNvPicPr>
            <a:picLocks noChangeAspect="1"/>
          </p:cNvPicPr>
          <p:nvPr/>
        </p:nvPicPr>
        <p:blipFill>
          <a:blip r:embed="rId2"/>
          <a:stretch>
            <a:fillRect/>
          </a:stretch>
        </p:blipFill>
        <p:spPr>
          <a:xfrm>
            <a:off x="0" y="0"/>
            <a:ext cx="7347856" cy="5143500"/>
          </a:xfrm>
          <a:prstGeom prst="rect">
            <a:avLst/>
          </a:prstGeom>
        </p:spPr>
      </p:pic>
      <p:sp>
        <p:nvSpPr>
          <p:cNvPr id="9" name="Rectangle 8">
            <a:extLst>
              <a:ext uri="{FF2B5EF4-FFF2-40B4-BE49-F238E27FC236}">
                <a16:creationId xmlns:a16="http://schemas.microsoft.com/office/drawing/2014/main" id="{48099EED-9DB3-439F-A610-6A82BE4E38A2}"/>
              </a:ext>
            </a:extLst>
          </p:cNvPr>
          <p:cNvSpPr/>
          <p:nvPr/>
        </p:nvSpPr>
        <p:spPr>
          <a:xfrm>
            <a:off x="5422900" y="222250"/>
            <a:ext cx="3467100" cy="412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“The Goldilocks Approach”</a:t>
            </a:r>
          </a:p>
        </p:txBody>
      </p:sp>
      <p:sp>
        <p:nvSpPr>
          <p:cNvPr id="12" name="Rectangle 11">
            <a:extLst>
              <a:ext uri="{FF2B5EF4-FFF2-40B4-BE49-F238E27FC236}">
                <a16:creationId xmlns:a16="http://schemas.microsoft.com/office/drawing/2014/main" id="{F02374F1-859D-45E4-8337-360CD501408A}"/>
              </a:ext>
            </a:extLst>
          </p:cNvPr>
          <p:cNvSpPr/>
          <p:nvPr/>
        </p:nvSpPr>
        <p:spPr>
          <a:xfrm>
            <a:off x="5422900" y="635000"/>
            <a:ext cx="3467100" cy="787400"/>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chemeClr val="accent5">
                    <a:lumMod val="50000"/>
                  </a:schemeClr>
                </a:solidFill>
              </a:rPr>
              <a:t>Pick a common haplotype that renders a medium-sized peptide for optimal binding between the HLA and TCR proteins.</a:t>
            </a:r>
          </a:p>
        </p:txBody>
      </p:sp>
      <p:sp>
        <p:nvSpPr>
          <p:cNvPr id="13" name="TextBox 12">
            <a:extLst>
              <a:ext uri="{FF2B5EF4-FFF2-40B4-BE49-F238E27FC236}">
                <a16:creationId xmlns:a16="http://schemas.microsoft.com/office/drawing/2014/main" id="{86913B3C-809B-495C-A974-A1F102877DDC}"/>
              </a:ext>
            </a:extLst>
          </p:cNvPr>
          <p:cNvSpPr txBox="1"/>
          <p:nvPr/>
        </p:nvSpPr>
        <p:spPr>
          <a:xfrm>
            <a:off x="7497396" y="1771531"/>
            <a:ext cx="1392604" cy="1384995"/>
          </a:xfrm>
          <a:prstGeom prst="rect">
            <a:avLst/>
          </a:prstGeom>
          <a:noFill/>
        </p:spPr>
        <p:txBody>
          <a:bodyPr wrap="square" rtlCol="0">
            <a:spAutoFit/>
          </a:bodyPr>
          <a:lstStyle/>
          <a:p>
            <a:pPr algn="ctr"/>
            <a:r>
              <a:rPr lang="en-US" b="1" dirty="0"/>
              <a:t>Example</a:t>
            </a:r>
            <a:r>
              <a:rPr lang="en-US" dirty="0"/>
              <a:t>:</a:t>
            </a:r>
          </a:p>
          <a:p>
            <a:pPr algn="ctr"/>
            <a:r>
              <a:rPr lang="en-US" dirty="0"/>
              <a:t>CSP-35, 39</a:t>
            </a:r>
          </a:p>
          <a:p>
            <a:pPr algn="ctr"/>
            <a:r>
              <a:rPr lang="en-US" i="1" dirty="0">
                <a:solidFill>
                  <a:srgbClr val="F43C63"/>
                </a:solidFill>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 </a:t>
            </a:r>
            <a:r>
              <a:rPr lang="en-US" i="1" dirty="0"/>
              <a:t>DIELIQN</a:t>
            </a:r>
          </a:p>
          <a:p>
            <a:pPr algn="ctr"/>
            <a:endParaRPr lang="en-US" dirty="0"/>
          </a:p>
          <a:p>
            <a:pPr algn="ctr"/>
            <a:r>
              <a:rPr lang="en-US" dirty="0"/>
              <a:t>Found in 29% of our samples</a:t>
            </a:r>
          </a:p>
        </p:txBody>
      </p:sp>
    </p:spTree>
    <p:extLst>
      <p:ext uri="{BB962C8B-B14F-4D97-AF65-F5344CB8AC3E}">
        <p14:creationId xmlns:p14="http://schemas.microsoft.com/office/powerpoint/2010/main" val="175503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56175"/>
            <a:ext cx="8296800" cy="2392650"/>
          </a:xfrm>
        </p:spPr>
        <p:txBody>
          <a:bodyPr/>
          <a:lstStyle/>
          <a:p>
            <a:r>
              <a:rPr lang="en-US" b="0" dirty="0"/>
              <a:t>Structural Analysis and Antibody Binding of</a:t>
            </a:r>
            <a:br>
              <a:rPr lang="en-US" b="0" dirty="0"/>
            </a:br>
            <a:r>
              <a:rPr lang="en-US" b="0" dirty="0"/>
              <a:t>SARS-CoV-2 Variants</a:t>
            </a:r>
          </a:p>
        </p:txBody>
      </p:sp>
      <p:pic>
        <p:nvPicPr>
          <p:cNvPr id="6" name="Graphic 5" descr="Covid-19 with solid fill">
            <a:extLst>
              <a:ext uri="{FF2B5EF4-FFF2-40B4-BE49-F238E27FC236}">
                <a16:creationId xmlns:a16="http://schemas.microsoft.com/office/drawing/2014/main" id="{69EDCB60-C59B-4802-BC5A-8041F143BC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4800" y="3497754"/>
            <a:ext cx="914400" cy="914400"/>
          </a:xfrm>
          <a:prstGeom prst="rect">
            <a:avLst/>
          </a:prstGeom>
        </p:spPr>
      </p:pic>
      <p:sp>
        <p:nvSpPr>
          <p:cNvPr id="9" name="TextBox 8">
            <a:extLst>
              <a:ext uri="{FF2B5EF4-FFF2-40B4-BE49-F238E27FC236}">
                <a16:creationId xmlns:a16="http://schemas.microsoft.com/office/drawing/2014/main" id="{E09B0F82-2364-4A9D-853C-FFEC2ADDC3FE}"/>
              </a:ext>
            </a:extLst>
          </p:cNvPr>
          <p:cNvSpPr txBox="1"/>
          <p:nvPr/>
        </p:nvSpPr>
        <p:spPr>
          <a:xfrm>
            <a:off x="138113" y="4827248"/>
            <a:ext cx="3976687" cy="261610"/>
          </a:xfrm>
          <a:prstGeom prst="rect">
            <a:avLst/>
          </a:prstGeom>
          <a:noFill/>
        </p:spPr>
        <p:txBody>
          <a:bodyPr wrap="square">
            <a:spAutoFit/>
          </a:bodyPr>
          <a:lstStyle/>
          <a:p>
            <a:r>
              <a:rPr lang="en-US" sz="1100" dirty="0">
                <a:solidFill>
                  <a:schemeClr val="bg1"/>
                </a:solidFill>
              </a:rPr>
              <a:t>Ford et al. (2022) </a:t>
            </a:r>
            <a:r>
              <a:rPr lang="en-US" sz="1100" dirty="0" err="1">
                <a:solidFill>
                  <a:schemeClr val="bg1"/>
                </a:solidFill>
              </a:rPr>
              <a:t>doi</a:t>
            </a:r>
            <a:r>
              <a:rPr lang="en-US" sz="1100" dirty="0">
                <a:solidFill>
                  <a:schemeClr val="bg1"/>
                </a:solidFill>
              </a:rPr>
              <a:t>: </a:t>
            </a:r>
            <a:r>
              <a:rPr lang="en-US" sz="1100" dirty="0">
                <a:solidFill>
                  <a:schemeClr val="bg1"/>
                </a:solidFill>
                <a:hlinkClick r:id="rId4"/>
              </a:rPr>
              <a:t>10.3389/fviro.2022.830202</a:t>
            </a:r>
            <a:r>
              <a:rPr lang="en-US" sz="1100" dirty="0">
                <a:solidFill>
                  <a:schemeClr val="bg1"/>
                </a:solidFill>
              </a:rPr>
              <a:t> </a:t>
            </a:r>
          </a:p>
        </p:txBody>
      </p:sp>
    </p:spTree>
    <p:extLst>
      <p:ext uri="{BB962C8B-B14F-4D97-AF65-F5344CB8AC3E}">
        <p14:creationId xmlns:p14="http://schemas.microsoft.com/office/powerpoint/2010/main" val="26861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0F6F-807F-40F1-B013-ED0EB160AA2A}"/>
              </a:ext>
            </a:extLst>
          </p:cNvPr>
          <p:cNvSpPr>
            <a:spLocks noGrp="1"/>
          </p:cNvSpPr>
          <p:nvPr>
            <p:ph type="title"/>
          </p:nvPr>
        </p:nvSpPr>
        <p:spPr>
          <a:xfrm>
            <a:off x="319500" y="859348"/>
            <a:ext cx="2808000" cy="531302"/>
          </a:xfrm>
        </p:spPr>
        <p:txBody>
          <a:bodyPr/>
          <a:lstStyle/>
          <a:p>
            <a:r>
              <a:rPr lang="en-US" dirty="0"/>
              <a:t>The Problem</a:t>
            </a:r>
          </a:p>
        </p:txBody>
      </p:sp>
      <p:sp>
        <p:nvSpPr>
          <p:cNvPr id="3" name="Text Placeholder 2">
            <a:extLst>
              <a:ext uri="{FF2B5EF4-FFF2-40B4-BE49-F238E27FC236}">
                <a16:creationId xmlns:a16="http://schemas.microsoft.com/office/drawing/2014/main" id="{17C92A12-6814-47D6-A4B0-6FFDF54EAD7D}"/>
              </a:ext>
            </a:extLst>
          </p:cNvPr>
          <p:cNvSpPr>
            <a:spLocks noGrp="1"/>
          </p:cNvSpPr>
          <p:nvPr>
            <p:ph type="body" idx="1"/>
          </p:nvPr>
        </p:nvSpPr>
        <p:spPr>
          <a:xfrm>
            <a:off x="319500" y="1346200"/>
            <a:ext cx="3363500" cy="3306804"/>
          </a:xfrm>
        </p:spPr>
        <p:txBody>
          <a:bodyPr/>
          <a:lstStyle/>
          <a:p>
            <a:r>
              <a:rPr lang="en-US" dirty="0"/>
              <a:t>SARS-CoV-2 variants are popping up quickly and sporadically (such as Omicron on Nov. 22</a:t>
            </a:r>
            <a:r>
              <a:rPr lang="en-US" baseline="30000" dirty="0"/>
              <a:t>nd</a:t>
            </a:r>
            <a:r>
              <a:rPr lang="en-US" dirty="0"/>
              <a:t>).</a:t>
            </a:r>
          </a:p>
          <a:p>
            <a:endParaRPr lang="en-US" dirty="0"/>
          </a:p>
          <a:p>
            <a:r>
              <a:rPr lang="en-US" dirty="0"/>
              <a:t>Sequence information comes out way before structural information (or antibody testing).</a:t>
            </a:r>
          </a:p>
          <a:p>
            <a:endParaRPr lang="en-US" dirty="0"/>
          </a:p>
          <a:p>
            <a:r>
              <a:rPr lang="en-US" dirty="0"/>
              <a:t>For public health reasons, we need to act quickly to identify variants of concern and answer questions around vaccine efficacy, transmissibility, pathogenicity, etc.</a:t>
            </a:r>
          </a:p>
          <a:p>
            <a:endParaRPr lang="en-US" dirty="0"/>
          </a:p>
          <a:p>
            <a:r>
              <a:rPr lang="en-US" dirty="0"/>
              <a:t>So, how do we predict if a variant is serious?</a:t>
            </a:r>
          </a:p>
        </p:txBody>
      </p:sp>
      <p:sp>
        <p:nvSpPr>
          <p:cNvPr id="4" name="Title 1">
            <a:extLst>
              <a:ext uri="{FF2B5EF4-FFF2-40B4-BE49-F238E27FC236}">
                <a16:creationId xmlns:a16="http://schemas.microsoft.com/office/drawing/2014/main" id="{D1FCC23E-762B-4211-86F6-99C89C73C4A9}"/>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Variants, Variants, and More Variants</a:t>
            </a:r>
          </a:p>
        </p:txBody>
      </p:sp>
      <p:sp>
        <p:nvSpPr>
          <p:cNvPr id="6" name="Graphic 4" descr="Covid-19 with solid fill">
            <a:extLst>
              <a:ext uri="{FF2B5EF4-FFF2-40B4-BE49-F238E27FC236}">
                <a16:creationId xmlns:a16="http://schemas.microsoft.com/office/drawing/2014/main" id="{9643C402-C562-46A7-BCCD-1774F4E47679}"/>
              </a:ext>
            </a:extLst>
          </p:cNvPr>
          <p:cNvSpPr/>
          <p:nvPr/>
        </p:nvSpPr>
        <p:spPr>
          <a:xfrm>
            <a:off x="5109303"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solidFill>
          <a:ln w="9525" cap="flat">
            <a:noFill/>
            <a:prstDash val="solid"/>
            <a:miter/>
          </a:ln>
        </p:spPr>
        <p:txBody>
          <a:bodyPr rtlCol="0" anchor="ctr"/>
          <a:lstStyle/>
          <a:p>
            <a:pPr algn="ctr"/>
            <a:r>
              <a:rPr lang="el-GR" sz="2000" dirty="0">
                <a:solidFill>
                  <a:schemeClr val="bg1"/>
                </a:solidFill>
              </a:rPr>
              <a:t>Α</a:t>
            </a:r>
            <a:endParaRPr lang="en-US" sz="2000" dirty="0">
              <a:solidFill>
                <a:schemeClr val="bg1"/>
              </a:solidFill>
            </a:endParaRPr>
          </a:p>
        </p:txBody>
      </p:sp>
      <p:sp>
        <p:nvSpPr>
          <p:cNvPr id="7" name="Graphic 4" descr="Covid-19 with solid fill">
            <a:extLst>
              <a:ext uri="{FF2B5EF4-FFF2-40B4-BE49-F238E27FC236}">
                <a16:creationId xmlns:a16="http://schemas.microsoft.com/office/drawing/2014/main" id="{ED9E5927-EAEE-4DA7-B624-461091DC18AD}"/>
              </a:ext>
            </a:extLst>
          </p:cNvPr>
          <p:cNvSpPr/>
          <p:nvPr/>
        </p:nvSpPr>
        <p:spPr>
          <a:xfrm>
            <a:off x="6561855"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solidFill>
          <a:ln w="9525" cap="flat">
            <a:noFill/>
            <a:prstDash val="solid"/>
            <a:miter/>
          </a:ln>
        </p:spPr>
        <p:txBody>
          <a:bodyPr rtlCol="0" anchor="ctr"/>
          <a:lstStyle/>
          <a:p>
            <a:pPr algn="ctr"/>
            <a:r>
              <a:rPr lang="el-GR" sz="2000" dirty="0">
                <a:solidFill>
                  <a:schemeClr val="bg1"/>
                </a:solidFill>
              </a:rPr>
              <a:t>Β</a:t>
            </a:r>
            <a:endParaRPr lang="en-US" sz="2000" dirty="0">
              <a:solidFill>
                <a:schemeClr val="bg1"/>
              </a:solidFill>
            </a:endParaRPr>
          </a:p>
        </p:txBody>
      </p:sp>
      <p:sp>
        <p:nvSpPr>
          <p:cNvPr id="8" name="Graphic 4" descr="Covid-19 with solid fill">
            <a:extLst>
              <a:ext uri="{FF2B5EF4-FFF2-40B4-BE49-F238E27FC236}">
                <a16:creationId xmlns:a16="http://schemas.microsoft.com/office/drawing/2014/main" id="{E09EDC52-7D0D-4805-A3D5-2E64F4942436}"/>
              </a:ext>
            </a:extLst>
          </p:cNvPr>
          <p:cNvSpPr/>
          <p:nvPr/>
        </p:nvSpPr>
        <p:spPr>
          <a:xfrm>
            <a:off x="5109303"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lumMod val="75000"/>
              <a:lumOff val="25000"/>
            </a:schemeClr>
          </a:solidFill>
          <a:ln w="9525" cap="flat">
            <a:noFill/>
            <a:prstDash val="solid"/>
            <a:miter/>
          </a:ln>
        </p:spPr>
        <p:txBody>
          <a:bodyPr rtlCol="0" anchor="ctr"/>
          <a:lstStyle/>
          <a:p>
            <a:pPr algn="ctr"/>
            <a:r>
              <a:rPr lang="el-GR" sz="2000" dirty="0">
                <a:solidFill>
                  <a:schemeClr val="bg1"/>
                </a:solidFill>
              </a:rPr>
              <a:t>Δ</a:t>
            </a:r>
            <a:endParaRPr lang="en-US" sz="2000" dirty="0">
              <a:solidFill>
                <a:schemeClr val="bg1"/>
              </a:solidFill>
            </a:endParaRPr>
          </a:p>
        </p:txBody>
      </p:sp>
      <p:sp>
        <p:nvSpPr>
          <p:cNvPr id="9" name="Graphic 4" descr="Covid-19 with solid fill">
            <a:extLst>
              <a:ext uri="{FF2B5EF4-FFF2-40B4-BE49-F238E27FC236}">
                <a16:creationId xmlns:a16="http://schemas.microsoft.com/office/drawing/2014/main" id="{965B760A-2227-4A9D-9007-761377018763}"/>
              </a:ext>
            </a:extLst>
          </p:cNvPr>
          <p:cNvSpPr/>
          <p:nvPr/>
        </p:nvSpPr>
        <p:spPr>
          <a:xfrm>
            <a:off x="6561855"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lumMod val="50000"/>
            </a:schemeClr>
          </a:solidFill>
          <a:ln w="9525" cap="flat">
            <a:noFill/>
            <a:prstDash val="solid"/>
            <a:miter/>
          </a:ln>
        </p:spPr>
        <p:txBody>
          <a:bodyPr rtlCol="0" anchor="ctr"/>
          <a:lstStyle/>
          <a:p>
            <a:pPr algn="ctr"/>
            <a:r>
              <a:rPr lang="el-GR" sz="2000" dirty="0">
                <a:solidFill>
                  <a:schemeClr val="bg1"/>
                </a:solidFill>
              </a:rPr>
              <a:t>Ο</a:t>
            </a:r>
            <a:endParaRPr lang="en-US" sz="2000" dirty="0">
              <a:solidFill>
                <a:schemeClr val="bg1"/>
              </a:solidFill>
            </a:endParaRPr>
          </a:p>
        </p:txBody>
      </p:sp>
      <p:pic>
        <p:nvPicPr>
          <p:cNvPr id="13" name="Graphic 12" descr="Checkbox Checked with solid fill">
            <a:extLst>
              <a:ext uri="{FF2B5EF4-FFF2-40B4-BE49-F238E27FC236}">
                <a16:creationId xmlns:a16="http://schemas.microsoft.com/office/drawing/2014/main" id="{5D1B111A-E0EB-419E-81BE-2FCE9954F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2170" y="1395899"/>
            <a:ext cx="563540" cy="563540"/>
          </a:xfrm>
          <a:prstGeom prst="rect">
            <a:avLst/>
          </a:prstGeom>
        </p:spPr>
      </p:pic>
      <p:pic>
        <p:nvPicPr>
          <p:cNvPr id="16" name="Graphic 15" descr="Checkbox Checked with solid fill">
            <a:extLst>
              <a:ext uri="{FF2B5EF4-FFF2-40B4-BE49-F238E27FC236}">
                <a16:creationId xmlns:a16="http://schemas.microsoft.com/office/drawing/2014/main" id="{DD17593A-DA82-40C7-83F3-36BF116979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8193" y="1390650"/>
            <a:ext cx="563540" cy="563540"/>
          </a:xfrm>
          <a:prstGeom prst="rect">
            <a:avLst/>
          </a:prstGeom>
        </p:spPr>
      </p:pic>
      <p:pic>
        <p:nvPicPr>
          <p:cNvPr id="18" name="Graphic 17" descr="Warning outline">
            <a:extLst>
              <a:ext uri="{FF2B5EF4-FFF2-40B4-BE49-F238E27FC236}">
                <a16:creationId xmlns:a16="http://schemas.microsoft.com/office/drawing/2014/main" id="{3558DE90-FC79-416C-9BFB-B8646F308B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8733" y="2849738"/>
            <a:ext cx="375704" cy="375704"/>
          </a:xfrm>
          <a:prstGeom prst="rect">
            <a:avLst/>
          </a:prstGeom>
        </p:spPr>
      </p:pic>
      <p:pic>
        <p:nvPicPr>
          <p:cNvPr id="21" name="Graphic 20" descr="Badge Question Mark outline">
            <a:extLst>
              <a:ext uri="{FF2B5EF4-FFF2-40B4-BE49-F238E27FC236}">
                <a16:creationId xmlns:a16="http://schemas.microsoft.com/office/drawing/2014/main" id="{0CFDC884-024B-44B0-8A08-0C96E1AA61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2511" y="2850538"/>
            <a:ext cx="374904" cy="374904"/>
          </a:xfrm>
          <a:prstGeom prst="rect">
            <a:avLst/>
          </a:prstGeom>
        </p:spPr>
      </p:pic>
    </p:spTree>
    <p:extLst>
      <p:ext uri="{BB962C8B-B14F-4D97-AF65-F5344CB8AC3E}">
        <p14:creationId xmlns:p14="http://schemas.microsoft.com/office/powerpoint/2010/main" val="910476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471325"/>
            <a:ext cx="6321600" cy="609925"/>
          </a:xfrm>
          <a:prstGeom prst="rect">
            <a:avLst/>
          </a:prstGeom>
        </p:spPr>
        <p:txBody>
          <a:bodyPr spcFirstLastPara="1" wrap="square" lIns="91425" tIns="91425" rIns="91425" bIns="91425" anchor="t" anchorCtr="0">
            <a:noAutofit/>
          </a:bodyPr>
          <a:lstStyle/>
          <a:p>
            <a:r>
              <a:rPr lang="en-US" dirty="0"/>
              <a:t>Example Pipeline</a:t>
            </a:r>
            <a:endParaRPr dirty="0"/>
          </a:p>
        </p:txBody>
      </p:sp>
      <p:sp>
        <p:nvSpPr>
          <p:cNvPr id="11" name="Rectangle 10">
            <a:extLst>
              <a:ext uri="{FF2B5EF4-FFF2-40B4-BE49-F238E27FC236}">
                <a16:creationId xmlns:a16="http://schemas.microsoft.com/office/drawing/2014/main" id="{AFA1390C-EE84-4E8A-97D9-ACA59924A028}"/>
              </a:ext>
            </a:extLst>
          </p:cNvPr>
          <p:cNvSpPr/>
          <p:nvPr/>
        </p:nvSpPr>
        <p:spPr>
          <a:xfrm>
            <a:off x="1938087"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Structural Prediction</a:t>
            </a:r>
          </a:p>
        </p:txBody>
      </p:sp>
      <p:sp>
        <p:nvSpPr>
          <p:cNvPr id="12" name="Flowchart: Document 11">
            <a:extLst>
              <a:ext uri="{FF2B5EF4-FFF2-40B4-BE49-F238E27FC236}">
                <a16:creationId xmlns:a16="http://schemas.microsoft.com/office/drawing/2014/main" id="{A3C7001E-17C1-4F8A-83A7-6C33B585C84D}"/>
              </a:ext>
            </a:extLst>
          </p:cNvPr>
          <p:cNvSpPr/>
          <p:nvPr/>
        </p:nvSpPr>
        <p:spPr>
          <a:xfrm>
            <a:off x="284188" y="1975739"/>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Input Sequences</a:t>
            </a:r>
          </a:p>
        </p:txBody>
      </p:sp>
      <p:sp>
        <p:nvSpPr>
          <p:cNvPr id="13" name="Flowchart: Document 12">
            <a:extLst>
              <a:ext uri="{FF2B5EF4-FFF2-40B4-BE49-F238E27FC236}">
                <a16:creationId xmlns:a16="http://schemas.microsoft.com/office/drawing/2014/main" id="{31876FC7-2112-4B4B-86E6-7B000C619012}"/>
              </a:ext>
            </a:extLst>
          </p:cNvPr>
          <p:cNvSpPr/>
          <p:nvPr/>
        </p:nvSpPr>
        <p:spPr>
          <a:xfrm>
            <a:off x="3578896" y="2870228"/>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Reference Structure</a:t>
            </a:r>
          </a:p>
        </p:txBody>
      </p:sp>
      <p:sp>
        <p:nvSpPr>
          <p:cNvPr id="14" name="Flowchart: Document 13">
            <a:extLst>
              <a:ext uri="{FF2B5EF4-FFF2-40B4-BE49-F238E27FC236}">
                <a16:creationId xmlns:a16="http://schemas.microsoft.com/office/drawing/2014/main" id="{B2298290-46E6-4A18-A76C-299BBEF0F228}"/>
              </a:ext>
            </a:extLst>
          </p:cNvPr>
          <p:cNvSpPr/>
          <p:nvPr/>
        </p:nvSpPr>
        <p:spPr>
          <a:xfrm>
            <a:off x="5217168" y="1230051"/>
            <a:ext cx="1274944" cy="521208"/>
          </a:xfrm>
          <a:prstGeom prst="flowChartDocumen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Target Structure</a:t>
            </a:r>
          </a:p>
        </p:txBody>
      </p:sp>
      <p:cxnSp>
        <p:nvCxnSpPr>
          <p:cNvPr id="16" name="Connector: Elbow 15">
            <a:extLst>
              <a:ext uri="{FF2B5EF4-FFF2-40B4-BE49-F238E27FC236}">
                <a16:creationId xmlns:a16="http://schemas.microsoft.com/office/drawing/2014/main" id="{74C32E1D-62EB-4D51-B068-F1B5B5016BD1}"/>
              </a:ext>
            </a:extLst>
          </p:cNvPr>
          <p:cNvCxnSpPr>
            <a:cxnSpLocks/>
            <a:stCxn id="13" idx="3"/>
            <a:endCxn id="39" idx="1"/>
          </p:cNvCxnSpPr>
          <p:nvPr/>
        </p:nvCxnSpPr>
        <p:spPr>
          <a:xfrm flipV="1">
            <a:off x="4853840" y="2236343"/>
            <a:ext cx="363328" cy="89448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235D538-648C-49CC-AC1F-769BB8130394}"/>
              </a:ext>
            </a:extLst>
          </p:cNvPr>
          <p:cNvSpPr/>
          <p:nvPr/>
        </p:nvSpPr>
        <p:spPr>
          <a:xfrm>
            <a:off x="6867661"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Docking Prediction</a:t>
            </a:r>
          </a:p>
        </p:txBody>
      </p:sp>
      <p:sp>
        <p:nvSpPr>
          <p:cNvPr id="18" name="Flowchart: Document 17">
            <a:extLst>
              <a:ext uri="{FF2B5EF4-FFF2-40B4-BE49-F238E27FC236}">
                <a16:creationId xmlns:a16="http://schemas.microsoft.com/office/drawing/2014/main" id="{DFE34CB2-97D5-4F4F-81E9-056BC0A4BADC}"/>
              </a:ext>
            </a:extLst>
          </p:cNvPr>
          <p:cNvSpPr/>
          <p:nvPr/>
        </p:nvSpPr>
        <p:spPr>
          <a:xfrm>
            <a:off x="3586044" y="1967964"/>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Structures</a:t>
            </a:r>
          </a:p>
        </p:txBody>
      </p:sp>
      <p:cxnSp>
        <p:nvCxnSpPr>
          <p:cNvPr id="19" name="Connector: Elbow 18">
            <a:extLst>
              <a:ext uri="{FF2B5EF4-FFF2-40B4-BE49-F238E27FC236}">
                <a16:creationId xmlns:a16="http://schemas.microsoft.com/office/drawing/2014/main" id="{02DD3D59-96A9-41DB-914E-7DF750AF5662}"/>
              </a:ext>
            </a:extLst>
          </p:cNvPr>
          <p:cNvCxnSpPr>
            <a:cxnSpLocks/>
            <a:stCxn id="14" idx="3"/>
            <a:endCxn id="17" idx="0"/>
          </p:cNvCxnSpPr>
          <p:nvPr/>
        </p:nvCxnSpPr>
        <p:spPr>
          <a:xfrm>
            <a:off x="6492112" y="1490655"/>
            <a:ext cx="1013021" cy="48508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D6E320-0FC0-45AA-BB42-AA481648EFAE}"/>
              </a:ext>
            </a:extLst>
          </p:cNvPr>
          <p:cNvCxnSpPr>
            <a:cxnSpLocks/>
            <a:stCxn id="11" idx="3"/>
            <a:endCxn id="18" idx="1"/>
          </p:cNvCxnSpPr>
          <p:nvPr/>
        </p:nvCxnSpPr>
        <p:spPr>
          <a:xfrm flipV="1">
            <a:off x="3213031" y="2228568"/>
            <a:ext cx="373013"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5541AA-58C0-4177-98C1-C9A30EA14602}"/>
              </a:ext>
            </a:extLst>
          </p:cNvPr>
          <p:cNvCxnSpPr>
            <a:cxnSpLocks/>
            <a:stCxn id="18" idx="3"/>
            <a:endCxn id="39" idx="1"/>
          </p:cNvCxnSpPr>
          <p:nvPr/>
        </p:nvCxnSpPr>
        <p:spPr>
          <a:xfrm>
            <a:off x="4860988" y="2228568"/>
            <a:ext cx="356180"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D3928D3-4734-4CB2-A702-CFD2518B8A49}"/>
              </a:ext>
            </a:extLst>
          </p:cNvPr>
          <p:cNvSpPr/>
          <p:nvPr/>
        </p:nvSpPr>
        <p:spPr>
          <a:xfrm>
            <a:off x="1938086" y="2477189"/>
            <a:ext cx="1274944" cy="293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latin typeface="Consolas" panose="020B0609020204030204" pitchFamily="49" charset="0"/>
              </a:rPr>
              <a:t>AlphaFold2,</a:t>
            </a:r>
          </a:p>
          <a:p>
            <a:pPr algn="ctr"/>
            <a:r>
              <a:rPr lang="en-US" sz="825" dirty="0" err="1">
                <a:latin typeface="Consolas" panose="020B0609020204030204" pitchFamily="49" charset="0"/>
              </a:rPr>
              <a:t>RoseTTAFold</a:t>
            </a:r>
            <a:endParaRPr lang="en-US" sz="825" dirty="0">
              <a:latin typeface="Consolas" panose="020B0609020204030204" pitchFamily="49" charset="0"/>
            </a:endParaRPr>
          </a:p>
        </p:txBody>
      </p:sp>
      <p:sp>
        <p:nvSpPr>
          <p:cNvPr id="23" name="Rectangle 22">
            <a:extLst>
              <a:ext uri="{FF2B5EF4-FFF2-40B4-BE49-F238E27FC236}">
                <a16:creationId xmlns:a16="http://schemas.microsoft.com/office/drawing/2014/main" id="{0BA02332-A6F4-470A-824C-D3055341ACE6}"/>
              </a:ext>
            </a:extLst>
          </p:cNvPr>
          <p:cNvSpPr/>
          <p:nvPr/>
        </p:nvSpPr>
        <p:spPr>
          <a:xfrm>
            <a:off x="6867660" y="2493469"/>
            <a:ext cx="1274944" cy="296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LightDock</a:t>
            </a:r>
            <a:r>
              <a:rPr lang="en-US" sz="825" dirty="0">
                <a:latin typeface="Consolas" panose="020B0609020204030204" pitchFamily="49" charset="0"/>
              </a:rPr>
              <a:t>, HADDOCK, </a:t>
            </a:r>
            <a:r>
              <a:rPr lang="en-US" sz="825" dirty="0" err="1">
                <a:latin typeface="Consolas" panose="020B0609020204030204" pitchFamily="49" charset="0"/>
              </a:rPr>
              <a:t>Megadock</a:t>
            </a:r>
            <a:endParaRPr lang="en-US" sz="825" dirty="0">
              <a:latin typeface="Consolas" panose="020B0609020204030204" pitchFamily="49" charset="0"/>
            </a:endParaRPr>
          </a:p>
        </p:txBody>
      </p:sp>
      <p:sp>
        <p:nvSpPr>
          <p:cNvPr id="24" name="Flowchart: Document 23">
            <a:extLst>
              <a:ext uri="{FF2B5EF4-FFF2-40B4-BE49-F238E27FC236}">
                <a16:creationId xmlns:a16="http://schemas.microsoft.com/office/drawing/2014/main" id="{79DD54E8-BAB6-443F-8800-924B6B944C57}"/>
              </a:ext>
            </a:extLst>
          </p:cNvPr>
          <p:cNvSpPr/>
          <p:nvPr/>
        </p:nvSpPr>
        <p:spPr>
          <a:xfrm>
            <a:off x="7769356" y="3945811"/>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Docking Structures</a:t>
            </a:r>
          </a:p>
        </p:txBody>
      </p:sp>
      <p:sp>
        <p:nvSpPr>
          <p:cNvPr id="25" name="Flowchart: Document 24">
            <a:extLst>
              <a:ext uri="{FF2B5EF4-FFF2-40B4-BE49-F238E27FC236}">
                <a16:creationId xmlns:a16="http://schemas.microsoft.com/office/drawing/2014/main" id="{A42977E9-93A0-45D9-8305-0635AE3DAE61}"/>
              </a:ext>
            </a:extLst>
          </p:cNvPr>
          <p:cNvSpPr/>
          <p:nvPr/>
        </p:nvSpPr>
        <p:spPr>
          <a:xfrm>
            <a:off x="7769356" y="3086514"/>
            <a:ext cx="1274944" cy="521208"/>
          </a:xfrm>
          <a:prstGeom prst="flowChartDocumen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Predicted Docking Metrics</a:t>
            </a:r>
          </a:p>
        </p:txBody>
      </p:sp>
      <p:cxnSp>
        <p:nvCxnSpPr>
          <p:cNvPr id="26" name="Connector: Elbow 25">
            <a:extLst>
              <a:ext uri="{FF2B5EF4-FFF2-40B4-BE49-F238E27FC236}">
                <a16:creationId xmlns:a16="http://schemas.microsoft.com/office/drawing/2014/main" id="{A140F9DB-F23F-44AC-BC9B-AEAFABB1E08F}"/>
              </a:ext>
            </a:extLst>
          </p:cNvPr>
          <p:cNvCxnSpPr>
            <a:cxnSpLocks/>
            <a:stCxn id="23" idx="2"/>
            <a:endCxn id="25" idx="1"/>
          </p:cNvCxnSpPr>
          <p:nvPr/>
        </p:nvCxnSpPr>
        <p:spPr>
          <a:xfrm rot="16200000" flipH="1">
            <a:off x="7358730" y="2936491"/>
            <a:ext cx="557029"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Graphic 57" descr="Paper with solid fill">
            <a:extLst>
              <a:ext uri="{FF2B5EF4-FFF2-40B4-BE49-F238E27FC236}">
                <a16:creationId xmlns:a16="http://schemas.microsoft.com/office/drawing/2014/main" id="{74FCE0EF-8DBF-44AF-A961-25F7F200813C}"/>
              </a:ext>
            </a:extLst>
          </p:cNvPr>
          <p:cNvSpPr/>
          <p:nvPr/>
        </p:nvSpPr>
        <p:spPr>
          <a:xfrm>
            <a:off x="3445296" y="319338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28" name="Graphic 57" descr="Paper with solid fill">
            <a:extLst>
              <a:ext uri="{FF2B5EF4-FFF2-40B4-BE49-F238E27FC236}">
                <a16:creationId xmlns:a16="http://schemas.microsoft.com/office/drawing/2014/main" id="{4DD51C8C-857C-47B6-818A-082B84D08B6A}"/>
              </a:ext>
            </a:extLst>
          </p:cNvPr>
          <p:cNvSpPr/>
          <p:nvPr/>
        </p:nvSpPr>
        <p:spPr>
          <a:xfrm>
            <a:off x="169722" y="231259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525" dirty="0">
                <a:solidFill>
                  <a:schemeClr val="bg1"/>
                </a:solidFill>
              </a:rPr>
              <a:t>FASTA</a:t>
            </a:r>
          </a:p>
        </p:txBody>
      </p:sp>
      <p:sp>
        <p:nvSpPr>
          <p:cNvPr id="29" name="Graphic 57" descr="Paper with solid fill">
            <a:extLst>
              <a:ext uri="{FF2B5EF4-FFF2-40B4-BE49-F238E27FC236}">
                <a16:creationId xmlns:a16="http://schemas.microsoft.com/office/drawing/2014/main" id="{4976E724-EA67-44EC-AD3C-A8EFDDC1225F}"/>
              </a:ext>
            </a:extLst>
          </p:cNvPr>
          <p:cNvSpPr/>
          <p:nvPr/>
        </p:nvSpPr>
        <p:spPr>
          <a:xfrm>
            <a:off x="5089611" y="1505951"/>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0" name="Graphic 57" descr="Paper with solid fill">
            <a:extLst>
              <a:ext uri="{FF2B5EF4-FFF2-40B4-BE49-F238E27FC236}">
                <a16:creationId xmlns:a16="http://schemas.microsoft.com/office/drawing/2014/main" id="{D9056A74-74C3-4D58-8B50-4F77DC00BE5B}"/>
              </a:ext>
            </a:extLst>
          </p:cNvPr>
          <p:cNvSpPr/>
          <p:nvPr/>
        </p:nvSpPr>
        <p:spPr>
          <a:xfrm>
            <a:off x="3448799" y="233978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1" name="Graphic 57" descr="Paper with solid fill">
            <a:extLst>
              <a:ext uri="{FF2B5EF4-FFF2-40B4-BE49-F238E27FC236}">
                <a16:creationId xmlns:a16="http://schemas.microsoft.com/office/drawing/2014/main" id="{C17BD7F2-3818-4F41-9052-357E2C1A96B7}"/>
              </a:ext>
            </a:extLst>
          </p:cNvPr>
          <p:cNvSpPr/>
          <p:nvPr/>
        </p:nvSpPr>
        <p:spPr>
          <a:xfrm>
            <a:off x="7675870" y="429440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2" name="Graphic 57" descr="Paper with solid fill">
            <a:extLst>
              <a:ext uri="{FF2B5EF4-FFF2-40B4-BE49-F238E27FC236}">
                <a16:creationId xmlns:a16="http://schemas.microsoft.com/office/drawing/2014/main" id="{19A02761-5D8B-4713-B4C8-D4786D3F80D8}"/>
              </a:ext>
            </a:extLst>
          </p:cNvPr>
          <p:cNvSpPr/>
          <p:nvPr/>
        </p:nvSpPr>
        <p:spPr>
          <a:xfrm>
            <a:off x="7675870" y="342460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CSV</a:t>
            </a:r>
          </a:p>
        </p:txBody>
      </p:sp>
      <p:sp>
        <p:nvSpPr>
          <p:cNvPr id="39" name="Rectangle 38">
            <a:extLst>
              <a:ext uri="{FF2B5EF4-FFF2-40B4-BE49-F238E27FC236}">
                <a16:creationId xmlns:a16="http://schemas.microsoft.com/office/drawing/2014/main" id="{59A92835-070C-4BAD-86F1-0555D4DB3261}"/>
              </a:ext>
            </a:extLst>
          </p:cNvPr>
          <p:cNvSpPr/>
          <p:nvPr/>
        </p:nvSpPr>
        <p:spPr>
          <a:xfrm>
            <a:off x="5217168"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Structure Comparison / Validation</a:t>
            </a:r>
          </a:p>
        </p:txBody>
      </p:sp>
      <p:sp>
        <p:nvSpPr>
          <p:cNvPr id="40" name="Rectangle 39">
            <a:extLst>
              <a:ext uri="{FF2B5EF4-FFF2-40B4-BE49-F238E27FC236}">
                <a16:creationId xmlns:a16="http://schemas.microsoft.com/office/drawing/2014/main" id="{95321F4C-E556-4F04-BD65-9529E58C099F}"/>
              </a:ext>
            </a:extLst>
          </p:cNvPr>
          <p:cNvSpPr/>
          <p:nvPr/>
        </p:nvSpPr>
        <p:spPr>
          <a:xfrm>
            <a:off x="5217168" y="2493468"/>
            <a:ext cx="1274944" cy="186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PyMol</a:t>
            </a:r>
            <a:endParaRPr lang="en-US" sz="825" dirty="0">
              <a:latin typeface="Consolas" panose="020B0609020204030204" pitchFamily="49" charset="0"/>
            </a:endParaRPr>
          </a:p>
        </p:txBody>
      </p:sp>
      <p:cxnSp>
        <p:nvCxnSpPr>
          <p:cNvPr id="43" name="Connector: Elbow 42">
            <a:extLst>
              <a:ext uri="{FF2B5EF4-FFF2-40B4-BE49-F238E27FC236}">
                <a16:creationId xmlns:a16="http://schemas.microsoft.com/office/drawing/2014/main" id="{8E36D577-4A24-473A-8A25-1E8CDB7A1E57}"/>
              </a:ext>
            </a:extLst>
          </p:cNvPr>
          <p:cNvCxnSpPr>
            <a:cxnSpLocks/>
            <a:stCxn id="23" idx="2"/>
            <a:endCxn id="24" idx="1"/>
          </p:cNvCxnSpPr>
          <p:nvPr/>
        </p:nvCxnSpPr>
        <p:spPr>
          <a:xfrm rot="16200000" flipH="1">
            <a:off x="6929082" y="3366140"/>
            <a:ext cx="1416326"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3A6DAF-B852-4996-BCCB-BFD3CEF8BEEE}"/>
              </a:ext>
            </a:extLst>
          </p:cNvPr>
          <p:cNvCxnSpPr>
            <a:cxnSpLocks/>
            <a:stCxn id="12" idx="3"/>
            <a:endCxn id="11" idx="1"/>
          </p:cNvCxnSpPr>
          <p:nvPr/>
        </p:nvCxnSpPr>
        <p:spPr>
          <a:xfrm>
            <a:off x="1559132" y="2236343"/>
            <a:ext cx="378955"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210A525-3F62-46C4-AED9-3EAC8A7C090B}"/>
              </a:ext>
            </a:extLst>
          </p:cNvPr>
          <p:cNvCxnSpPr>
            <a:cxnSpLocks/>
            <a:stCxn id="39" idx="3"/>
            <a:endCxn id="17" idx="1"/>
          </p:cNvCxnSpPr>
          <p:nvPr/>
        </p:nvCxnSpPr>
        <p:spPr>
          <a:xfrm>
            <a:off x="6492112" y="2236343"/>
            <a:ext cx="375549"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3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Me</a:t>
            </a:r>
          </a:p>
          <a:p>
            <a:pPr marL="0" lvl="0" indent="0">
              <a:spcBef>
                <a:spcPts val="1600"/>
              </a:spcBef>
              <a:buNone/>
            </a:pPr>
            <a:r>
              <a:rPr lang="en-US" b="1" dirty="0"/>
              <a:t>AI Advancements</a:t>
            </a:r>
          </a:p>
          <a:p>
            <a:pPr marL="285750" indent="-285750">
              <a:lnSpc>
                <a:spcPct val="100000"/>
              </a:lnSpc>
              <a:buSzPct val="80000"/>
            </a:pPr>
            <a:r>
              <a:rPr lang="en-US" b="1"/>
              <a:t>Structure </a:t>
            </a:r>
            <a:r>
              <a:rPr lang="en-US" b="1" dirty="0"/>
              <a:t>Prediction</a:t>
            </a:r>
          </a:p>
          <a:p>
            <a:pPr marL="285750" indent="-285750">
              <a:lnSpc>
                <a:spcPct val="100000"/>
              </a:lnSpc>
              <a:buSzPct val="80000"/>
            </a:pPr>
            <a:r>
              <a:rPr lang="en-US" b="1" dirty="0"/>
              <a:t>Cloud Scalability</a:t>
            </a:r>
          </a:p>
          <a:p>
            <a:pPr marL="285750" indent="-285750">
              <a:lnSpc>
                <a:spcPct val="100000"/>
              </a:lnSpc>
              <a:buSzPct val="80000"/>
            </a:pPr>
            <a:r>
              <a:rPr lang="en-US" b="1" dirty="0"/>
              <a:t>Explainable ML</a:t>
            </a:r>
          </a:p>
          <a:p>
            <a:pPr marL="0" lvl="0" indent="0">
              <a:spcBef>
                <a:spcPts val="1600"/>
              </a:spcBef>
              <a:buNone/>
            </a:pPr>
            <a:r>
              <a:rPr lang="en-US" sz="1500" b="1" dirty="0">
                <a:solidFill>
                  <a:srgbClr val="FFFFFF"/>
                </a:solidFill>
              </a:rPr>
              <a:t>Impacts</a:t>
            </a:r>
          </a:p>
          <a:p>
            <a:pPr marL="285750" indent="-285750">
              <a:lnSpc>
                <a:spcPct val="100000"/>
              </a:lnSpc>
              <a:buSzPct val="80000"/>
            </a:pPr>
            <a:r>
              <a:rPr lang="en-US" sz="1500" b="1" dirty="0">
                <a:solidFill>
                  <a:srgbClr val="FFFFFF"/>
                </a:solidFill>
              </a:rPr>
              <a:t>Drug Discovery</a:t>
            </a:r>
          </a:p>
          <a:p>
            <a:pPr marL="285750" indent="-285750">
              <a:lnSpc>
                <a:spcPct val="100000"/>
              </a:lnSpc>
              <a:buSzPct val="80000"/>
            </a:pPr>
            <a:r>
              <a:rPr lang="en-US" sz="1500" b="1" dirty="0">
                <a:solidFill>
                  <a:srgbClr val="FFFFFF"/>
                </a:solidFill>
              </a:rPr>
              <a:t>Public Health</a:t>
            </a:r>
          </a:p>
          <a:p>
            <a:pPr marL="285750" indent="-285750">
              <a:lnSpc>
                <a:spcPct val="100000"/>
              </a:lnSpc>
              <a:buSzPct val="80000"/>
            </a:pPr>
            <a:r>
              <a:rPr lang="en-US" sz="1500" b="1" dirty="0">
                <a:solidFill>
                  <a:srgbClr val="FFFFFF"/>
                </a:solidFill>
              </a:rPr>
              <a:t>Designing Diagnostics</a:t>
            </a: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592F-95D3-46C8-8042-6482C57FB8F3}"/>
              </a:ext>
            </a:extLst>
          </p:cNvPr>
          <p:cNvSpPr>
            <a:spLocks noGrp="1"/>
          </p:cNvSpPr>
          <p:nvPr>
            <p:ph type="title"/>
          </p:nvPr>
        </p:nvSpPr>
        <p:spPr>
          <a:xfrm>
            <a:off x="303300" y="185894"/>
            <a:ext cx="8520600" cy="865281"/>
          </a:xfrm>
        </p:spPr>
        <p:txBody>
          <a:bodyPr/>
          <a:lstStyle/>
          <a:p>
            <a:r>
              <a:rPr lang="en-US" dirty="0"/>
              <a:t>Receptor Binding Domain</a:t>
            </a:r>
            <a:br>
              <a:rPr lang="en-US" dirty="0"/>
            </a:br>
            <a:r>
              <a:rPr lang="en-US" b="0" dirty="0"/>
              <a:t>Structural Prediction</a:t>
            </a:r>
          </a:p>
        </p:txBody>
      </p:sp>
      <p:pic>
        <p:nvPicPr>
          <p:cNvPr id="6" name="Picture 5" descr="A picture containing light&#10;&#10;Description automatically generated">
            <a:extLst>
              <a:ext uri="{FF2B5EF4-FFF2-40B4-BE49-F238E27FC236}">
                <a16:creationId xmlns:a16="http://schemas.microsoft.com/office/drawing/2014/main" id="{429EA996-6C51-4DFA-B668-B76F4F88407A}"/>
              </a:ext>
            </a:extLst>
          </p:cNvPr>
          <p:cNvPicPr>
            <a:picLocks noChangeAspect="1"/>
          </p:cNvPicPr>
          <p:nvPr/>
        </p:nvPicPr>
        <p:blipFill>
          <a:blip r:embed="rId2"/>
          <a:stretch>
            <a:fillRect/>
          </a:stretch>
        </p:blipFill>
        <p:spPr>
          <a:xfrm>
            <a:off x="4760631" y="218680"/>
            <a:ext cx="3719884" cy="4771712"/>
          </a:xfrm>
          <a:prstGeom prst="rect">
            <a:avLst/>
          </a:prstGeom>
        </p:spPr>
      </p:pic>
      <p:sp>
        <p:nvSpPr>
          <p:cNvPr id="8" name="TextBox 7">
            <a:extLst>
              <a:ext uri="{FF2B5EF4-FFF2-40B4-BE49-F238E27FC236}">
                <a16:creationId xmlns:a16="http://schemas.microsoft.com/office/drawing/2014/main" id="{C1226027-67E1-41AC-A132-355033BD4C83}"/>
              </a:ext>
            </a:extLst>
          </p:cNvPr>
          <p:cNvSpPr txBox="1"/>
          <p:nvPr/>
        </p:nvSpPr>
        <p:spPr>
          <a:xfrm>
            <a:off x="467248" y="1360176"/>
            <a:ext cx="3592285" cy="1600438"/>
          </a:xfrm>
          <a:prstGeom prst="rect">
            <a:avLst/>
          </a:prstGeom>
          <a:solidFill>
            <a:schemeClr val="tx2">
              <a:lumMod val="20000"/>
              <a:lumOff val="80000"/>
            </a:schemeClr>
          </a:solidFill>
        </p:spPr>
        <p:txBody>
          <a:bodyPr wrap="square">
            <a:spAutoFit/>
          </a:bodyPr>
          <a:lstStyle/>
          <a:p>
            <a:r>
              <a:rPr lang="en-US" dirty="0">
                <a:latin typeface="Consolas" panose="020B0609020204030204" pitchFamily="49" charset="0"/>
              </a:rPr>
              <a:t>&gt;B.1.1.529 - Spike RBD</a:t>
            </a:r>
          </a:p>
          <a:p>
            <a:r>
              <a:rPr lang="en-US" dirty="0">
                <a:latin typeface="Consolas" panose="020B0609020204030204" pitchFamily="49" charset="0"/>
              </a:rPr>
              <a:t>DEVFNATRFASVYAWNRKRISNCVADYSVLYNLAPFFTFKCYGVSPTKLNDLCFTNVYADSFVIRGDEVRQIAPGQTGNIADYNYKLPDDFTGCVIAWNSNKLDSKVSGNYNYLYRLFRKSNLKPFERDISTEIYQAGNKPCNGVAGFNCYFPLRSYSFRPTYGVGHQPYRVVVLSFELLHAPATVCGPK</a:t>
            </a:r>
          </a:p>
        </p:txBody>
      </p:sp>
      <p:sp>
        <p:nvSpPr>
          <p:cNvPr id="9" name="Rectangle 8">
            <a:extLst>
              <a:ext uri="{FF2B5EF4-FFF2-40B4-BE49-F238E27FC236}">
                <a16:creationId xmlns:a16="http://schemas.microsoft.com/office/drawing/2014/main" id="{27D37974-3408-4B4A-98A3-4240930C4992}"/>
              </a:ext>
            </a:extLst>
          </p:cNvPr>
          <p:cNvSpPr/>
          <p:nvPr/>
        </p:nvSpPr>
        <p:spPr>
          <a:xfrm>
            <a:off x="788795" y="3607359"/>
            <a:ext cx="1286189" cy="35169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AlphaFold2</a:t>
            </a:r>
          </a:p>
        </p:txBody>
      </p:sp>
      <p:sp>
        <p:nvSpPr>
          <p:cNvPr id="10" name="Rectangle 9">
            <a:extLst>
              <a:ext uri="{FF2B5EF4-FFF2-40B4-BE49-F238E27FC236}">
                <a16:creationId xmlns:a16="http://schemas.microsoft.com/office/drawing/2014/main" id="{1DE5E06A-47E5-4C48-8EAE-68FF3ED7790B}"/>
              </a:ext>
            </a:extLst>
          </p:cNvPr>
          <p:cNvSpPr/>
          <p:nvPr/>
        </p:nvSpPr>
        <p:spPr>
          <a:xfrm>
            <a:off x="2452555" y="3607359"/>
            <a:ext cx="1286189" cy="3516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RoseTTAFold</a:t>
            </a:r>
            <a:endParaRPr lang="en-US" dirty="0"/>
          </a:p>
        </p:txBody>
      </p:sp>
      <p:cxnSp>
        <p:nvCxnSpPr>
          <p:cNvPr id="11" name="Connector: Elbow 10">
            <a:extLst>
              <a:ext uri="{FF2B5EF4-FFF2-40B4-BE49-F238E27FC236}">
                <a16:creationId xmlns:a16="http://schemas.microsoft.com/office/drawing/2014/main" id="{B0F3005E-BAB9-4296-AA3D-77630AC04A09}"/>
              </a:ext>
            </a:extLst>
          </p:cNvPr>
          <p:cNvCxnSpPr>
            <a:cxnSpLocks/>
            <a:stCxn id="8" idx="2"/>
            <a:endCxn id="10" idx="0"/>
          </p:cNvCxnSpPr>
          <p:nvPr/>
        </p:nvCxnSpPr>
        <p:spPr>
          <a:xfrm rot="16200000" flipH="1">
            <a:off x="2356148" y="2867856"/>
            <a:ext cx="646745" cy="83225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02EDEF5-049A-4BE3-89F4-7053C1173B85}"/>
              </a:ext>
            </a:extLst>
          </p:cNvPr>
          <p:cNvCxnSpPr>
            <a:cxnSpLocks/>
            <a:stCxn id="8" idx="2"/>
            <a:endCxn id="9" idx="0"/>
          </p:cNvCxnSpPr>
          <p:nvPr/>
        </p:nvCxnSpPr>
        <p:spPr>
          <a:xfrm rot="5400000">
            <a:off x="1524269" y="2868236"/>
            <a:ext cx="646745" cy="831501"/>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Graphic 57" descr="Paper with solid fill">
            <a:extLst>
              <a:ext uri="{FF2B5EF4-FFF2-40B4-BE49-F238E27FC236}">
                <a16:creationId xmlns:a16="http://schemas.microsoft.com/office/drawing/2014/main" id="{59775CC8-B14E-4143-942E-B74221CBD127}"/>
              </a:ext>
            </a:extLst>
          </p:cNvPr>
          <p:cNvSpPr/>
          <p:nvPr/>
        </p:nvSpPr>
        <p:spPr>
          <a:xfrm>
            <a:off x="1304333"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0000FF"/>
          </a:solidFill>
          <a:ln w="9525" cap="flat">
            <a:noFill/>
            <a:prstDash val="solid"/>
            <a:miter/>
          </a:ln>
        </p:spPr>
        <p:txBody>
          <a:bodyPr lIns="0" rIns="0" rtlCol="0" anchor="b" anchorCtr="0"/>
          <a:lstStyle/>
          <a:p>
            <a:pPr algn="ctr"/>
            <a:r>
              <a:rPr lang="en-US" sz="600" dirty="0">
                <a:solidFill>
                  <a:schemeClr val="bg1"/>
                </a:solidFill>
              </a:rPr>
              <a:t>PDB</a:t>
            </a:r>
          </a:p>
        </p:txBody>
      </p:sp>
      <p:sp>
        <p:nvSpPr>
          <p:cNvPr id="19" name="Graphic 57" descr="Paper with solid fill">
            <a:extLst>
              <a:ext uri="{FF2B5EF4-FFF2-40B4-BE49-F238E27FC236}">
                <a16:creationId xmlns:a16="http://schemas.microsoft.com/office/drawing/2014/main" id="{C1697579-DCDE-4135-AC91-2036690E7F95}"/>
              </a:ext>
            </a:extLst>
          </p:cNvPr>
          <p:cNvSpPr/>
          <p:nvPr/>
        </p:nvSpPr>
        <p:spPr>
          <a:xfrm>
            <a:off x="2968091"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7030A0"/>
          </a:solidFill>
          <a:ln w="9525" cap="flat">
            <a:noFill/>
            <a:prstDash val="solid"/>
            <a:miter/>
          </a:ln>
        </p:spPr>
        <p:txBody>
          <a:bodyPr lIns="0" rIns="0" rtlCol="0" anchor="b" anchorCtr="0"/>
          <a:lstStyle/>
          <a:p>
            <a:pPr algn="ctr"/>
            <a:r>
              <a:rPr lang="en-US" sz="600" dirty="0">
                <a:solidFill>
                  <a:schemeClr val="bg1"/>
                </a:solidFill>
              </a:rPr>
              <a:t>PDB</a:t>
            </a:r>
          </a:p>
        </p:txBody>
      </p:sp>
      <p:sp>
        <p:nvSpPr>
          <p:cNvPr id="20" name="Rectangle 19">
            <a:extLst>
              <a:ext uri="{FF2B5EF4-FFF2-40B4-BE49-F238E27FC236}">
                <a16:creationId xmlns:a16="http://schemas.microsoft.com/office/drawing/2014/main" id="{29BA1F80-1269-4106-8727-0E16DA628896}"/>
              </a:ext>
            </a:extLst>
          </p:cNvPr>
          <p:cNvSpPr/>
          <p:nvPr/>
        </p:nvSpPr>
        <p:spPr>
          <a:xfrm>
            <a:off x="7768795" y="4573128"/>
            <a:ext cx="1286189" cy="35169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Actual Structure</a:t>
            </a:r>
          </a:p>
          <a:p>
            <a:pPr algn="ctr"/>
            <a:r>
              <a:rPr lang="en-US" sz="1100" dirty="0"/>
              <a:t>PDB: 7T9J</a:t>
            </a:r>
          </a:p>
        </p:txBody>
      </p:sp>
      <p:cxnSp>
        <p:nvCxnSpPr>
          <p:cNvPr id="21" name="Straight Arrow Connector 20">
            <a:extLst>
              <a:ext uri="{FF2B5EF4-FFF2-40B4-BE49-F238E27FC236}">
                <a16:creationId xmlns:a16="http://schemas.microsoft.com/office/drawing/2014/main" id="{B30C48FF-4CB1-4B16-8A40-CC0CA80A7ADD}"/>
              </a:ext>
            </a:extLst>
          </p:cNvPr>
          <p:cNvCxnSpPr>
            <a:cxnSpLocks/>
            <a:stCxn id="10" idx="2"/>
          </p:cNvCxnSpPr>
          <p:nvPr/>
        </p:nvCxnSpPr>
        <p:spPr>
          <a:xfrm>
            <a:off x="3095650" y="3959051"/>
            <a:ext cx="0" cy="281353"/>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328907-E40C-41EB-8321-2BC5D612B069}"/>
              </a:ext>
            </a:extLst>
          </p:cNvPr>
          <p:cNvCxnSpPr>
            <a:cxnSpLocks/>
            <a:stCxn id="9" idx="2"/>
          </p:cNvCxnSpPr>
          <p:nvPr/>
        </p:nvCxnSpPr>
        <p:spPr>
          <a:xfrm>
            <a:off x="1431890" y="3959051"/>
            <a:ext cx="0" cy="299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36FF77-858B-437C-B0D1-E764DC72328A}"/>
              </a:ext>
            </a:extLst>
          </p:cNvPr>
          <p:cNvSpPr txBox="1"/>
          <p:nvPr/>
        </p:nvSpPr>
        <p:spPr>
          <a:xfrm>
            <a:off x="916365" y="4663210"/>
            <a:ext cx="1031051" cy="261610"/>
          </a:xfrm>
          <a:prstGeom prst="rect">
            <a:avLst/>
          </a:prstGeom>
          <a:noFill/>
        </p:spPr>
        <p:txBody>
          <a:bodyPr wrap="none" rtlCol="0">
            <a:spAutoFit/>
          </a:bodyPr>
          <a:lstStyle/>
          <a:p>
            <a:pPr algn="ctr"/>
            <a:r>
              <a:rPr lang="en-US" sz="1100" dirty="0"/>
              <a:t>RMSD: 0.527</a:t>
            </a:r>
          </a:p>
        </p:txBody>
      </p:sp>
      <p:sp>
        <p:nvSpPr>
          <p:cNvPr id="29" name="TextBox 28">
            <a:extLst>
              <a:ext uri="{FF2B5EF4-FFF2-40B4-BE49-F238E27FC236}">
                <a16:creationId xmlns:a16="http://schemas.microsoft.com/office/drawing/2014/main" id="{1D44F931-6E0E-4C4E-AECB-DF99007A0A21}"/>
              </a:ext>
            </a:extLst>
          </p:cNvPr>
          <p:cNvSpPr txBox="1"/>
          <p:nvPr/>
        </p:nvSpPr>
        <p:spPr>
          <a:xfrm>
            <a:off x="2580122" y="4663210"/>
            <a:ext cx="1031051" cy="261610"/>
          </a:xfrm>
          <a:prstGeom prst="rect">
            <a:avLst/>
          </a:prstGeom>
          <a:noFill/>
        </p:spPr>
        <p:txBody>
          <a:bodyPr wrap="none" rtlCol="0">
            <a:spAutoFit/>
          </a:bodyPr>
          <a:lstStyle/>
          <a:p>
            <a:pPr algn="ctr"/>
            <a:r>
              <a:rPr lang="en-US" sz="1100" dirty="0"/>
              <a:t>RMSD: 3.329</a:t>
            </a:r>
          </a:p>
        </p:txBody>
      </p:sp>
      <p:sp>
        <p:nvSpPr>
          <p:cNvPr id="30" name="TextBox 29">
            <a:extLst>
              <a:ext uri="{FF2B5EF4-FFF2-40B4-BE49-F238E27FC236}">
                <a16:creationId xmlns:a16="http://schemas.microsoft.com/office/drawing/2014/main" id="{BDC7F7B0-D9DB-455D-AE45-E372A13E2973}"/>
              </a:ext>
            </a:extLst>
          </p:cNvPr>
          <p:cNvSpPr txBox="1"/>
          <p:nvPr/>
        </p:nvSpPr>
        <p:spPr>
          <a:xfrm>
            <a:off x="7809801" y="4912668"/>
            <a:ext cx="1204176" cy="230832"/>
          </a:xfrm>
          <a:prstGeom prst="rect">
            <a:avLst/>
          </a:prstGeom>
          <a:noFill/>
        </p:spPr>
        <p:txBody>
          <a:bodyPr wrap="none" rtlCol="0">
            <a:spAutoFit/>
          </a:bodyPr>
          <a:lstStyle/>
          <a:p>
            <a:pPr algn="ctr"/>
            <a:r>
              <a:rPr lang="en-US" sz="900" dirty="0"/>
              <a:t>Published: 12/31/21</a:t>
            </a:r>
          </a:p>
        </p:txBody>
      </p:sp>
    </p:spTree>
    <p:extLst>
      <p:ext uri="{BB962C8B-B14F-4D97-AF65-F5344CB8AC3E}">
        <p14:creationId xmlns:p14="http://schemas.microsoft.com/office/powerpoint/2010/main" val="192662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CD30-F5A3-4B7C-A47D-99D11F16B2FA}"/>
              </a:ext>
            </a:extLst>
          </p:cNvPr>
          <p:cNvSpPr>
            <a:spLocks noGrp="1"/>
          </p:cNvSpPr>
          <p:nvPr>
            <p:ph type="title"/>
          </p:nvPr>
        </p:nvSpPr>
        <p:spPr>
          <a:xfrm>
            <a:off x="303300" y="333957"/>
            <a:ext cx="8520600" cy="514819"/>
          </a:xfrm>
        </p:spPr>
        <p:txBody>
          <a:bodyPr/>
          <a:lstStyle/>
          <a:p>
            <a:r>
              <a:rPr lang="en-US" dirty="0"/>
              <a:t>Neutralizing Antibody Docking</a:t>
            </a:r>
          </a:p>
        </p:txBody>
      </p:sp>
      <p:pic>
        <p:nvPicPr>
          <p:cNvPr id="4" name="Picture 3" descr="A picture containing stage&#10;&#10;Description automatically generated">
            <a:extLst>
              <a:ext uri="{FF2B5EF4-FFF2-40B4-BE49-F238E27FC236}">
                <a16:creationId xmlns:a16="http://schemas.microsoft.com/office/drawing/2014/main" id="{21CA075D-55B0-42D1-A40C-03075FFAFCD3}"/>
              </a:ext>
            </a:extLst>
          </p:cNvPr>
          <p:cNvPicPr>
            <a:picLocks noChangeAspect="1"/>
          </p:cNvPicPr>
          <p:nvPr/>
        </p:nvPicPr>
        <p:blipFill>
          <a:blip r:embed="rId2"/>
          <a:stretch>
            <a:fillRect/>
          </a:stretch>
        </p:blipFill>
        <p:spPr>
          <a:xfrm>
            <a:off x="83182" y="2476070"/>
            <a:ext cx="2286000" cy="2255855"/>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6E90AEBF-F214-4CEC-AE96-48A3CA260EDD}"/>
              </a:ext>
            </a:extLst>
          </p:cNvPr>
          <p:cNvPicPr>
            <a:picLocks noChangeAspect="1"/>
          </p:cNvPicPr>
          <p:nvPr/>
        </p:nvPicPr>
        <p:blipFill>
          <a:blip r:embed="rId3"/>
          <a:stretch>
            <a:fillRect/>
          </a:stretch>
        </p:blipFill>
        <p:spPr>
          <a:xfrm>
            <a:off x="1425087" y="793650"/>
            <a:ext cx="3959050" cy="4329506"/>
          </a:xfrm>
          <a:prstGeom prst="rect">
            <a:avLst/>
          </a:prstGeom>
        </p:spPr>
      </p:pic>
      <p:graphicFrame>
        <p:nvGraphicFramePr>
          <p:cNvPr id="7" name="Table 7">
            <a:extLst>
              <a:ext uri="{FF2B5EF4-FFF2-40B4-BE49-F238E27FC236}">
                <a16:creationId xmlns:a16="http://schemas.microsoft.com/office/drawing/2014/main" id="{8A9610E0-E662-47D5-9B1F-A7A5B0DD4629}"/>
              </a:ext>
            </a:extLst>
          </p:cNvPr>
          <p:cNvGraphicFramePr>
            <a:graphicFrameLocks noGrp="1"/>
          </p:cNvGraphicFramePr>
          <p:nvPr>
            <p:extLst>
              <p:ext uri="{D42A27DB-BD31-4B8C-83A1-F6EECF244321}">
                <p14:modId xmlns:p14="http://schemas.microsoft.com/office/powerpoint/2010/main" val="3987531047"/>
              </p:ext>
            </p:extLst>
          </p:nvPr>
        </p:nvGraphicFramePr>
        <p:xfrm>
          <a:off x="0" y="101"/>
          <a:ext cx="9144000" cy="25633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89688672"/>
                    </a:ext>
                  </a:extLst>
                </a:gridCol>
                <a:gridCol w="2286000">
                  <a:extLst>
                    <a:ext uri="{9D8B030D-6E8A-4147-A177-3AD203B41FA5}">
                      <a16:colId xmlns:a16="http://schemas.microsoft.com/office/drawing/2014/main" val="2626442829"/>
                    </a:ext>
                  </a:extLst>
                </a:gridCol>
                <a:gridCol w="2286000">
                  <a:extLst>
                    <a:ext uri="{9D8B030D-6E8A-4147-A177-3AD203B41FA5}">
                      <a16:colId xmlns:a16="http://schemas.microsoft.com/office/drawing/2014/main" val="2050066673"/>
                    </a:ext>
                  </a:extLst>
                </a:gridCol>
                <a:gridCol w="2286000">
                  <a:extLst>
                    <a:ext uri="{9D8B030D-6E8A-4147-A177-3AD203B41FA5}">
                      <a16:colId xmlns:a16="http://schemas.microsoft.com/office/drawing/2014/main" val="1201024698"/>
                    </a:ext>
                  </a:extLst>
                </a:gridCol>
              </a:tblGrid>
              <a:tr h="256339">
                <a:tc>
                  <a:txBody>
                    <a:bodyPr/>
                    <a:lstStyle/>
                    <a:p>
                      <a:pPr algn="ctr"/>
                      <a:r>
                        <a:rPr lang="en-US" sz="800" dirty="0"/>
                        <a:t>Actual Alpha </a:t>
                      </a:r>
                      <a:r>
                        <a:rPr lang="en-US" sz="800" b="0" dirty="0"/>
                        <a:t>(PDB: 6XC2)</a:t>
                      </a:r>
                    </a:p>
                  </a:txBody>
                  <a:tcPr anchor="ctr">
                    <a:solidFill>
                      <a:srgbClr val="00B050"/>
                    </a:solidFill>
                  </a:tcPr>
                </a:tc>
                <a:tc>
                  <a:txBody>
                    <a:bodyPr/>
                    <a:lstStyle/>
                    <a:p>
                      <a:pPr algn="ctr"/>
                      <a:r>
                        <a:rPr lang="en-US" sz="800" dirty="0"/>
                        <a:t>Predicted Omicron </a:t>
                      </a:r>
                      <a:r>
                        <a:rPr lang="en-US" sz="800" b="0" dirty="0"/>
                        <a:t>(AlphaFold2)</a:t>
                      </a:r>
                    </a:p>
                  </a:txBody>
                  <a:tcPr anchor="ctr">
                    <a:solidFill>
                      <a:srgbClr val="0000FF"/>
                    </a:solidFill>
                  </a:tcPr>
                </a:tc>
                <a:tc>
                  <a:txBody>
                    <a:bodyPr/>
                    <a:lstStyle/>
                    <a:p>
                      <a:pPr algn="ctr"/>
                      <a:r>
                        <a:rPr lang="en-US" sz="800" dirty="0"/>
                        <a:t>Predicted Omicron </a:t>
                      </a:r>
                      <a:r>
                        <a:rPr lang="en-US" sz="800" b="0" dirty="0"/>
                        <a:t>(</a:t>
                      </a:r>
                      <a:r>
                        <a:rPr lang="en-US" sz="800" b="0" dirty="0" err="1"/>
                        <a:t>RoseTTAFold</a:t>
                      </a:r>
                      <a:r>
                        <a:rPr lang="en-US" sz="800" b="0" dirty="0"/>
                        <a:t>)</a:t>
                      </a:r>
                    </a:p>
                  </a:txBody>
                  <a:tcPr anchor="ctr">
                    <a:solidFill>
                      <a:srgbClr val="7030A0"/>
                    </a:solidFill>
                  </a:tcPr>
                </a:tc>
                <a:tc>
                  <a:txBody>
                    <a:bodyPr/>
                    <a:lstStyle/>
                    <a:p>
                      <a:pPr algn="ctr"/>
                      <a:r>
                        <a:rPr lang="en-US" sz="800" dirty="0"/>
                        <a:t>Actual Omicron </a:t>
                      </a:r>
                      <a:r>
                        <a:rPr lang="en-US" sz="800" b="0" dirty="0"/>
                        <a:t>(PDB: 7T9J)</a:t>
                      </a:r>
                    </a:p>
                  </a:txBody>
                  <a:tcPr anchor="ctr">
                    <a:solidFill>
                      <a:srgbClr val="FF9900"/>
                    </a:solidFill>
                  </a:tcPr>
                </a:tc>
                <a:extLst>
                  <a:ext uri="{0D108BD9-81ED-4DB2-BD59-A6C34878D82A}">
                    <a16:rowId xmlns:a16="http://schemas.microsoft.com/office/drawing/2014/main" val="850440435"/>
                  </a:ext>
                </a:extLst>
              </a:tr>
            </a:tbl>
          </a:graphicData>
        </a:graphic>
      </p:graphicFrame>
      <p:graphicFrame>
        <p:nvGraphicFramePr>
          <p:cNvPr id="8" name="Table 7">
            <a:extLst>
              <a:ext uri="{FF2B5EF4-FFF2-40B4-BE49-F238E27FC236}">
                <a16:creationId xmlns:a16="http://schemas.microsoft.com/office/drawing/2014/main" id="{658A7D1E-8EE8-4A4C-8C51-454A5D17AEDB}"/>
              </a:ext>
            </a:extLst>
          </p:cNvPr>
          <p:cNvGraphicFramePr>
            <a:graphicFrameLocks noGrp="1"/>
          </p:cNvGraphicFramePr>
          <p:nvPr>
            <p:extLst>
              <p:ext uri="{D42A27DB-BD31-4B8C-83A1-F6EECF244321}">
                <p14:modId xmlns:p14="http://schemas.microsoft.com/office/powerpoint/2010/main" val="196178988"/>
              </p:ext>
            </p:extLst>
          </p:nvPr>
        </p:nvGraphicFramePr>
        <p:xfrm>
          <a:off x="0" y="4887161"/>
          <a:ext cx="9144000" cy="259080"/>
        </p:xfrm>
        <a:graphic>
          <a:graphicData uri="http://schemas.openxmlformats.org/drawingml/2006/table">
            <a:tbl>
              <a:tblPr bandRow="1">
                <a:tableStyleId>{073A0DAA-6AF3-43AB-8588-CEC1D06C72B9}</a:tableStyleId>
              </a:tblPr>
              <a:tblGrid>
                <a:gridCol w="2361363">
                  <a:extLst>
                    <a:ext uri="{9D8B030D-6E8A-4147-A177-3AD203B41FA5}">
                      <a16:colId xmlns:a16="http://schemas.microsoft.com/office/drawing/2014/main" val="1989688672"/>
                    </a:ext>
                  </a:extLst>
                </a:gridCol>
                <a:gridCol w="1979525">
                  <a:extLst>
                    <a:ext uri="{9D8B030D-6E8A-4147-A177-3AD203B41FA5}">
                      <a16:colId xmlns:a16="http://schemas.microsoft.com/office/drawing/2014/main" val="2626442829"/>
                    </a:ext>
                  </a:extLst>
                </a:gridCol>
                <a:gridCol w="1828800">
                  <a:extLst>
                    <a:ext uri="{9D8B030D-6E8A-4147-A177-3AD203B41FA5}">
                      <a16:colId xmlns:a16="http://schemas.microsoft.com/office/drawing/2014/main" val="2050066673"/>
                    </a:ext>
                  </a:extLst>
                </a:gridCol>
                <a:gridCol w="2974312">
                  <a:extLst>
                    <a:ext uri="{9D8B030D-6E8A-4147-A177-3AD203B41FA5}">
                      <a16:colId xmlns:a16="http://schemas.microsoft.com/office/drawing/2014/main" val="1201024698"/>
                    </a:ext>
                  </a:extLst>
                </a:gridCol>
              </a:tblGrid>
              <a:tr h="256339">
                <a:tc>
                  <a:txBody>
                    <a:bodyPr/>
                    <a:lstStyle/>
                    <a:p>
                      <a:pPr algn="ctr"/>
                      <a:r>
                        <a:rPr lang="en-US" sz="1100" b="1" dirty="0"/>
                        <a:t>C105</a:t>
                      </a:r>
                      <a:r>
                        <a:rPr lang="en-US" sz="1100" dirty="0"/>
                        <a:t> (</a:t>
                      </a:r>
                      <a:r>
                        <a:rPr lang="en-US" sz="1100" dirty="0" err="1"/>
                        <a:t>Fv</a:t>
                      </a:r>
                      <a:r>
                        <a:rPr lang="en-US" sz="1100" dirty="0"/>
                        <a:t> only; PDB: 6XCM)</a:t>
                      </a:r>
                      <a:endParaRPr lang="en-US" sz="1100" b="0" dirty="0"/>
                    </a:p>
                  </a:txBody>
                  <a:tcPr anchor="ctr"/>
                </a:tc>
                <a:tc>
                  <a:txBody>
                    <a:bodyPr/>
                    <a:lstStyle/>
                    <a:p>
                      <a:pPr algn="ctr"/>
                      <a:r>
                        <a:rPr lang="en-US" sz="1100" b="1" dirty="0"/>
                        <a:t>CC12.1</a:t>
                      </a:r>
                      <a:r>
                        <a:rPr lang="en-US" sz="1100" dirty="0"/>
                        <a:t> (PDB: 6XC2)</a:t>
                      </a:r>
                      <a:endParaRPr lang="en-US" sz="1100" b="0" dirty="0"/>
                    </a:p>
                  </a:txBody>
                  <a:tcPr anchor="ctr"/>
                </a:tc>
                <a:tc>
                  <a:txBody>
                    <a:bodyPr/>
                    <a:lstStyle/>
                    <a:p>
                      <a:pPr algn="ctr"/>
                      <a:r>
                        <a:rPr lang="en-US" sz="1100" b="1" dirty="0"/>
                        <a:t>CC12.3</a:t>
                      </a:r>
                      <a:r>
                        <a:rPr lang="en-US" sz="1100" dirty="0"/>
                        <a:t> (PDB: 6XC7)</a:t>
                      </a:r>
                      <a:endParaRPr lang="en-US" sz="1100" b="0" dirty="0"/>
                    </a:p>
                  </a:txBody>
                  <a:tcPr anchor="ctr"/>
                </a:tc>
                <a:tc>
                  <a:txBody>
                    <a:bodyPr/>
                    <a:lstStyle/>
                    <a:p>
                      <a:pPr algn="ctr"/>
                      <a:r>
                        <a:rPr lang="en-US" sz="1100" b="1" dirty="0"/>
                        <a:t>CV30</a:t>
                      </a:r>
                      <a:r>
                        <a:rPr lang="en-US" sz="1100" dirty="0"/>
                        <a:t> (PDB: 6XE1)</a:t>
                      </a:r>
                      <a:endParaRPr lang="en-US" sz="1100" b="0" dirty="0"/>
                    </a:p>
                  </a:txBody>
                  <a:tcPr anchor="ctr"/>
                </a:tc>
                <a:extLst>
                  <a:ext uri="{0D108BD9-81ED-4DB2-BD59-A6C34878D82A}">
                    <a16:rowId xmlns:a16="http://schemas.microsoft.com/office/drawing/2014/main" val="850440435"/>
                  </a:ext>
                </a:extLst>
              </a:tr>
            </a:tbl>
          </a:graphicData>
        </a:graphic>
      </p:graphicFrame>
      <p:pic>
        <p:nvPicPr>
          <p:cNvPr id="10" name="Picture 9" descr="A picture containing light&#10;&#10;Description automatically generated">
            <a:extLst>
              <a:ext uri="{FF2B5EF4-FFF2-40B4-BE49-F238E27FC236}">
                <a16:creationId xmlns:a16="http://schemas.microsoft.com/office/drawing/2014/main" id="{AB690A61-6354-4E6A-870C-EFB02BBD99E7}"/>
              </a:ext>
            </a:extLst>
          </p:cNvPr>
          <p:cNvPicPr>
            <a:picLocks noChangeAspect="1"/>
          </p:cNvPicPr>
          <p:nvPr/>
        </p:nvPicPr>
        <p:blipFill>
          <a:blip r:embed="rId4"/>
          <a:stretch>
            <a:fillRect/>
          </a:stretch>
        </p:blipFill>
        <p:spPr>
          <a:xfrm>
            <a:off x="3548273" y="871861"/>
            <a:ext cx="3671727" cy="4015300"/>
          </a:xfrm>
          <a:prstGeom prst="rect">
            <a:avLst/>
          </a:prstGeom>
        </p:spPr>
      </p:pic>
      <p:pic>
        <p:nvPicPr>
          <p:cNvPr id="12" name="Picture 11">
            <a:extLst>
              <a:ext uri="{FF2B5EF4-FFF2-40B4-BE49-F238E27FC236}">
                <a16:creationId xmlns:a16="http://schemas.microsoft.com/office/drawing/2014/main" id="{C062C02F-6DEF-49C8-903D-150434D18BC1}"/>
              </a:ext>
            </a:extLst>
          </p:cNvPr>
          <p:cNvPicPr>
            <a:picLocks noChangeAspect="1"/>
          </p:cNvPicPr>
          <p:nvPr/>
        </p:nvPicPr>
        <p:blipFill>
          <a:blip r:embed="rId5"/>
          <a:stretch>
            <a:fillRect/>
          </a:stretch>
        </p:blipFill>
        <p:spPr>
          <a:xfrm>
            <a:off x="5787441" y="1047912"/>
            <a:ext cx="3439763" cy="3761631"/>
          </a:xfrm>
          <a:prstGeom prst="rect">
            <a:avLst/>
          </a:prstGeom>
        </p:spPr>
      </p:pic>
      <p:graphicFrame>
        <p:nvGraphicFramePr>
          <p:cNvPr id="13" name="Table 13">
            <a:extLst>
              <a:ext uri="{FF2B5EF4-FFF2-40B4-BE49-F238E27FC236}">
                <a16:creationId xmlns:a16="http://schemas.microsoft.com/office/drawing/2014/main" id="{B204827E-9273-44C6-B3FD-B7BFC35DBDBF}"/>
              </a:ext>
            </a:extLst>
          </p:cNvPr>
          <p:cNvGraphicFramePr>
            <a:graphicFrameLocks noGrp="1"/>
          </p:cNvGraphicFramePr>
          <p:nvPr>
            <p:extLst>
              <p:ext uri="{D42A27DB-BD31-4B8C-83A1-F6EECF244321}">
                <p14:modId xmlns:p14="http://schemas.microsoft.com/office/powerpoint/2010/main" val="1294000324"/>
              </p:ext>
            </p:extLst>
          </p:nvPr>
        </p:nvGraphicFramePr>
        <p:xfrm>
          <a:off x="409278" y="1632274"/>
          <a:ext cx="1384935" cy="251460"/>
        </p:xfrm>
        <a:graphic>
          <a:graphicData uri="http://schemas.openxmlformats.org/drawingml/2006/table">
            <a:tbl>
              <a:tblPr firstRow="1" bandRow="1">
                <a:tableStyleId>{5C22544A-7EE6-4342-B048-85BDC9FD1C3A}</a:tableStyleId>
              </a:tblPr>
              <a:tblGrid>
                <a:gridCol w="703580">
                  <a:extLst>
                    <a:ext uri="{9D8B030D-6E8A-4147-A177-3AD203B41FA5}">
                      <a16:colId xmlns:a16="http://schemas.microsoft.com/office/drawing/2014/main" val="3692322769"/>
                    </a:ext>
                  </a:extLst>
                </a:gridCol>
                <a:gridCol w="681355">
                  <a:extLst>
                    <a:ext uri="{9D8B030D-6E8A-4147-A177-3AD203B41FA5}">
                      <a16:colId xmlns:a16="http://schemas.microsoft.com/office/drawing/2014/main" val="800030903"/>
                    </a:ext>
                  </a:extLst>
                </a:gridCol>
              </a:tblGrid>
              <a:tr h="205212">
                <a:tc>
                  <a:txBody>
                    <a:bodyPr/>
                    <a:lstStyle/>
                    <a:p>
                      <a:pPr algn="ctr"/>
                      <a:r>
                        <a:rPr lang="en-US" sz="1050" b="0" dirty="0"/>
                        <a:t>H Chain</a:t>
                      </a:r>
                    </a:p>
                  </a:txBody>
                  <a:tcPr anchor="ctr">
                    <a:solidFill>
                      <a:schemeClr val="accent4">
                        <a:lumMod val="75000"/>
                      </a:schemeClr>
                    </a:solidFill>
                  </a:tcPr>
                </a:tc>
                <a:tc>
                  <a:txBody>
                    <a:bodyPr/>
                    <a:lstStyle/>
                    <a:p>
                      <a:pPr algn="ctr"/>
                      <a:r>
                        <a:rPr lang="en-US" sz="1050" b="0" dirty="0"/>
                        <a:t>L Chain</a:t>
                      </a:r>
                    </a:p>
                  </a:txBody>
                  <a:tcPr anchor="ctr">
                    <a:solidFill>
                      <a:srgbClr val="CC00CC"/>
                    </a:solidFill>
                  </a:tcPr>
                </a:tc>
                <a:extLst>
                  <a:ext uri="{0D108BD9-81ED-4DB2-BD59-A6C34878D82A}">
                    <a16:rowId xmlns:a16="http://schemas.microsoft.com/office/drawing/2014/main" val="266454973"/>
                  </a:ext>
                </a:extLst>
              </a:tr>
            </a:tbl>
          </a:graphicData>
        </a:graphic>
      </p:graphicFrame>
    </p:spTree>
    <p:extLst>
      <p:ext uri="{BB962C8B-B14F-4D97-AF65-F5344CB8AC3E}">
        <p14:creationId xmlns:p14="http://schemas.microsoft.com/office/powerpoint/2010/main" val="2721791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5F56-B5B6-4B16-BF51-42DE04681C6D}"/>
              </a:ext>
            </a:extLst>
          </p:cNvPr>
          <p:cNvSpPr>
            <a:spLocks noGrp="1"/>
          </p:cNvSpPr>
          <p:nvPr>
            <p:ph type="title"/>
          </p:nvPr>
        </p:nvSpPr>
        <p:spPr>
          <a:xfrm>
            <a:off x="303300" y="236136"/>
            <a:ext cx="8520600" cy="815039"/>
          </a:xfrm>
        </p:spPr>
        <p:txBody>
          <a:bodyPr/>
          <a:lstStyle/>
          <a:p>
            <a:r>
              <a:rPr lang="en-US" dirty="0"/>
              <a:t>Predicted Docking Metrics</a:t>
            </a:r>
          </a:p>
        </p:txBody>
      </p:sp>
      <p:pic>
        <p:nvPicPr>
          <p:cNvPr id="8" name="Picture 7">
            <a:extLst>
              <a:ext uri="{FF2B5EF4-FFF2-40B4-BE49-F238E27FC236}">
                <a16:creationId xmlns:a16="http://schemas.microsoft.com/office/drawing/2014/main" id="{6B2EF079-D48B-4BD4-A93D-E0F2325E701D}"/>
              </a:ext>
            </a:extLst>
          </p:cNvPr>
          <p:cNvPicPr>
            <a:picLocks noChangeAspect="1"/>
          </p:cNvPicPr>
          <p:nvPr/>
        </p:nvPicPr>
        <p:blipFill>
          <a:blip r:embed="rId2"/>
          <a:stretch>
            <a:fillRect/>
          </a:stretch>
        </p:blipFill>
        <p:spPr>
          <a:xfrm>
            <a:off x="0" y="1210923"/>
            <a:ext cx="9144000" cy="3756629"/>
          </a:xfrm>
          <a:prstGeom prst="rect">
            <a:avLst/>
          </a:prstGeom>
        </p:spPr>
      </p:pic>
      <p:graphicFrame>
        <p:nvGraphicFramePr>
          <p:cNvPr id="9" name="Table 7">
            <a:extLst>
              <a:ext uri="{FF2B5EF4-FFF2-40B4-BE49-F238E27FC236}">
                <a16:creationId xmlns:a16="http://schemas.microsoft.com/office/drawing/2014/main" id="{7247372A-50EC-43A7-9B2E-49348322E553}"/>
              </a:ext>
            </a:extLst>
          </p:cNvPr>
          <p:cNvGraphicFramePr>
            <a:graphicFrameLocks noGrp="1"/>
          </p:cNvGraphicFramePr>
          <p:nvPr>
            <p:extLst>
              <p:ext uri="{D42A27DB-BD31-4B8C-83A1-F6EECF244321}">
                <p14:modId xmlns:p14="http://schemas.microsoft.com/office/powerpoint/2010/main" val="285532938"/>
              </p:ext>
            </p:extLst>
          </p:nvPr>
        </p:nvGraphicFramePr>
        <p:xfrm>
          <a:off x="6871940" y="175948"/>
          <a:ext cx="2112010" cy="670560"/>
        </p:xfrm>
        <a:graphic>
          <a:graphicData uri="http://schemas.openxmlformats.org/drawingml/2006/table">
            <a:tbl>
              <a:tblPr>
                <a:tableStyleId>{5C22544A-7EE6-4342-B048-85BDC9FD1C3A}</a:tableStyleId>
              </a:tblPr>
              <a:tblGrid>
                <a:gridCol w="1056005">
                  <a:extLst>
                    <a:ext uri="{9D8B030D-6E8A-4147-A177-3AD203B41FA5}">
                      <a16:colId xmlns:a16="http://schemas.microsoft.com/office/drawing/2014/main" val="1989688672"/>
                    </a:ext>
                  </a:extLst>
                </a:gridCol>
                <a:gridCol w="1056005">
                  <a:extLst>
                    <a:ext uri="{9D8B030D-6E8A-4147-A177-3AD203B41FA5}">
                      <a16:colId xmlns:a16="http://schemas.microsoft.com/office/drawing/2014/main" val="2626442829"/>
                    </a:ext>
                  </a:extLst>
                </a:gridCol>
              </a:tblGrid>
              <a:tr h="256339">
                <a:tc>
                  <a:txBody>
                    <a:bodyPr/>
                    <a:lstStyle/>
                    <a:p>
                      <a:pPr algn="ctr"/>
                      <a:r>
                        <a:rPr lang="en-US" sz="800" dirty="0">
                          <a:solidFill>
                            <a:schemeClr val="bg1"/>
                          </a:solidFill>
                        </a:rPr>
                        <a:t>Actual Alpha</a:t>
                      </a:r>
                    </a:p>
                    <a:p>
                      <a:pPr algn="ctr"/>
                      <a:r>
                        <a:rPr lang="en-US" sz="800" b="0" dirty="0">
                          <a:solidFill>
                            <a:schemeClr val="bg1"/>
                          </a:solidFill>
                        </a:rPr>
                        <a:t>(PDB: 6XC2)</a:t>
                      </a:r>
                    </a:p>
                  </a:txBody>
                  <a:tcPr anchor="ctr">
                    <a:solidFill>
                      <a:srgbClr val="00B050"/>
                    </a:solidFill>
                  </a:tcPr>
                </a:tc>
                <a:tc>
                  <a:txBody>
                    <a:bodyPr/>
                    <a:lstStyle/>
                    <a:p>
                      <a:pPr algn="ctr"/>
                      <a:r>
                        <a:rPr lang="en-US" sz="800" dirty="0">
                          <a:solidFill>
                            <a:schemeClr val="bg1"/>
                          </a:solidFill>
                        </a:rPr>
                        <a:t>Predicted Omicron</a:t>
                      </a:r>
                    </a:p>
                    <a:p>
                      <a:pPr algn="ctr"/>
                      <a:r>
                        <a:rPr lang="en-US" sz="800" b="0" dirty="0">
                          <a:solidFill>
                            <a:schemeClr val="bg1"/>
                          </a:solidFill>
                        </a:rPr>
                        <a:t>(AlphaFold2)</a:t>
                      </a:r>
                    </a:p>
                  </a:txBody>
                  <a:tcPr anchor="ctr">
                    <a:solidFill>
                      <a:srgbClr val="0000FF"/>
                    </a:solidFill>
                  </a:tcPr>
                </a:tc>
                <a:extLst>
                  <a:ext uri="{0D108BD9-81ED-4DB2-BD59-A6C34878D82A}">
                    <a16:rowId xmlns:a16="http://schemas.microsoft.com/office/drawing/2014/main" val="850440435"/>
                  </a:ext>
                </a:extLst>
              </a:tr>
              <a:tr h="256339">
                <a:tc>
                  <a:txBody>
                    <a:bodyPr/>
                    <a:lstStyle/>
                    <a:p>
                      <a:pPr algn="ctr"/>
                      <a:r>
                        <a:rPr lang="en-US" sz="800" dirty="0">
                          <a:solidFill>
                            <a:schemeClr val="bg1"/>
                          </a:solidFill>
                        </a:rPr>
                        <a:t>Predicted Omicron</a:t>
                      </a:r>
                    </a:p>
                    <a:p>
                      <a:pPr algn="ctr"/>
                      <a:r>
                        <a:rPr lang="en-US" sz="800" b="0" dirty="0">
                          <a:solidFill>
                            <a:schemeClr val="bg1"/>
                          </a:solidFill>
                        </a:rPr>
                        <a:t>(</a:t>
                      </a:r>
                      <a:r>
                        <a:rPr lang="en-US" sz="800" b="0" dirty="0" err="1">
                          <a:solidFill>
                            <a:schemeClr val="bg1"/>
                          </a:solidFill>
                        </a:rPr>
                        <a:t>RoseTTAFold</a:t>
                      </a:r>
                      <a:r>
                        <a:rPr lang="en-US" sz="800" b="0" dirty="0">
                          <a:solidFill>
                            <a:schemeClr val="bg1"/>
                          </a:solidFill>
                        </a:rPr>
                        <a:t>)</a:t>
                      </a:r>
                    </a:p>
                  </a:txBody>
                  <a:tcPr anchor="ctr">
                    <a:solidFill>
                      <a:srgbClr val="7030A0"/>
                    </a:solidFill>
                  </a:tcPr>
                </a:tc>
                <a:tc>
                  <a:txBody>
                    <a:bodyPr/>
                    <a:lstStyle/>
                    <a:p>
                      <a:pPr algn="ctr"/>
                      <a:r>
                        <a:rPr lang="en-US" sz="800" dirty="0">
                          <a:solidFill>
                            <a:schemeClr val="bg1"/>
                          </a:solidFill>
                        </a:rPr>
                        <a:t>Actual Omicron</a:t>
                      </a:r>
                    </a:p>
                    <a:p>
                      <a:pPr algn="ctr"/>
                      <a:r>
                        <a:rPr lang="en-US" sz="800" b="0" dirty="0">
                          <a:solidFill>
                            <a:schemeClr val="bg1"/>
                          </a:solidFill>
                        </a:rPr>
                        <a:t>(PDB: 7T9J)</a:t>
                      </a:r>
                    </a:p>
                  </a:txBody>
                  <a:tcPr anchor="ctr">
                    <a:solidFill>
                      <a:srgbClr val="FF9900"/>
                    </a:solidFill>
                  </a:tcPr>
                </a:tc>
                <a:extLst>
                  <a:ext uri="{0D108BD9-81ED-4DB2-BD59-A6C34878D82A}">
                    <a16:rowId xmlns:a16="http://schemas.microsoft.com/office/drawing/2014/main" val="524926947"/>
                  </a:ext>
                </a:extLst>
              </a:tr>
            </a:tbl>
          </a:graphicData>
        </a:graphic>
      </p:graphicFrame>
    </p:spTree>
    <p:extLst>
      <p:ext uri="{BB962C8B-B14F-4D97-AF65-F5344CB8AC3E}">
        <p14:creationId xmlns:p14="http://schemas.microsoft.com/office/powerpoint/2010/main" val="304984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0017-A832-441D-B546-AD3D426FE9C2}"/>
              </a:ext>
            </a:extLst>
          </p:cNvPr>
          <p:cNvSpPr>
            <a:spLocks noGrp="1"/>
          </p:cNvSpPr>
          <p:nvPr>
            <p:ph type="title"/>
          </p:nvPr>
        </p:nvSpPr>
        <p:spPr>
          <a:xfrm>
            <a:off x="2400250" y="450238"/>
            <a:ext cx="6321600" cy="761112"/>
          </a:xfrm>
        </p:spPr>
        <p:txBody>
          <a:bodyPr/>
          <a:lstStyle/>
          <a:p>
            <a:r>
              <a:rPr lang="en-US" dirty="0"/>
              <a:t>In Summary…</a:t>
            </a:r>
          </a:p>
        </p:txBody>
      </p:sp>
      <p:sp>
        <p:nvSpPr>
          <p:cNvPr id="3" name="Text Placeholder 2">
            <a:extLst>
              <a:ext uri="{FF2B5EF4-FFF2-40B4-BE49-F238E27FC236}">
                <a16:creationId xmlns:a16="http://schemas.microsoft.com/office/drawing/2014/main" id="{DEBE3791-A5EE-4CCB-8D06-3911E58F0518}"/>
              </a:ext>
            </a:extLst>
          </p:cNvPr>
          <p:cNvSpPr>
            <a:spLocks noGrp="1"/>
          </p:cNvSpPr>
          <p:nvPr>
            <p:ph type="body" idx="1"/>
          </p:nvPr>
        </p:nvSpPr>
        <p:spPr>
          <a:xfrm>
            <a:off x="97474" y="1211350"/>
            <a:ext cx="4205311" cy="3393725"/>
          </a:xfrm>
        </p:spPr>
        <p:txBody>
          <a:bodyPr/>
          <a:lstStyle/>
          <a:p>
            <a:r>
              <a:rPr lang="en-US" dirty="0"/>
              <a:t>Structural Prediction and Docking:</a:t>
            </a:r>
          </a:p>
          <a:p>
            <a:pPr lvl="1"/>
            <a:r>
              <a:rPr lang="en-US" dirty="0"/>
              <a:t>These deep learning-based analyses allow us to make educated guesses </a:t>
            </a:r>
            <a:r>
              <a:rPr lang="en-US" i="1" dirty="0"/>
              <a:t>in silico</a:t>
            </a:r>
            <a:r>
              <a:rPr lang="en-US" dirty="0"/>
              <a:t>, reducing the amount of </a:t>
            </a:r>
            <a:r>
              <a:rPr lang="en-US" i="1" dirty="0"/>
              <a:t>in vitro </a:t>
            </a:r>
            <a:r>
              <a:rPr lang="en-US" dirty="0"/>
              <a:t>experimentation to be done.</a:t>
            </a:r>
          </a:p>
          <a:p>
            <a:pPr lvl="1"/>
            <a:r>
              <a:rPr lang="en-US" dirty="0"/>
              <a:t>We can now rapidly generate structures and dock them to therapeutics months before experimental results are available.</a:t>
            </a:r>
          </a:p>
        </p:txBody>
      </p:sp>
      <p:sp>
        <p:nvSpPr>
          <p:cNvPr id="4" name="Text Placeholder 3">
            <a:extLst>
              <a:ext uri="{FF2B5EF4-FFF2-40B4-BE49-F238E27FC236}">
                <a16:creationId xmlns:a16="http://schemas.microsoft.com/office/drawing/2014/main" id="{7730A326-F52B-4567-B563-826951BDFC3E}"/>
              </a:ext>
            </a:extLst>
          </p:cNvPr>
          <p:cNvSpPr>
            <a:spLocks noGrp="1"/>
          </p:cNvSpPr>
          <p:nvPr>
            <p:ph type="body" idx="2"/>
          </p:nvPr>
        </p:nvSpPr>
        <p:spPr>
          <a:xfrm>
            <a:off x="4572000" y="1211350"/>
            <a:ext cx="4149972" cy="3393725"/>
          </a:xfrm>
        </p:spPr>
        <p:txBody>
          <a:bodyPr/>
          <a:lstStyle/>
          <a:p>
            <a:r>
              <a:rPr lang="en-US" dirty="0"/>
              <a:t>Machine Learning Model Explanability:</a:t>
            </a:r>
          </a:p>
          <a:p>
            <a:pPr lvl="1"/>
            <a:r>
              <a:rPr lang="en-US" dirty="0"/>
              <a:t>Deriving feature importance helps to pick out important features for designing diagnostic tests, vaccines, antibodies, and more.</a:t>
            </a:r>
          </a:p>
          <a:p>
            <a:endParaRPr lang="en-US" dirty="0"/>
          </a:p>
          <a:p>
            <a:r>
              <a:rPr lang="en-US" dirty="0"/>
              <a:t>Future Capabilities:</a:t>
            </a:r>
          </a:p>
          <a:p>
            <a:pPr lvl="1"/>
            <a:r>
              <a:rPr lang="en-US" dirty="0"/>
              <a:t>Enable full automation and cloud scalability of this pipeline for higher throughput testing capabilities. (</a:t>
            </a:r>
            <a:r>
              <a:rPr lang="en-US" dirty="0">
                <a:hlinkClick r:id="rId2"/>
              </a:rPr>
              <a:t>azureml-alphafold2</a:t>
            </a:r>
            <a:r>
              <a:rPr lang="en-US" dirty="0"/>
              <a:t>)</a:t>
            </a:r>
          </a:p>
          <a:p>
            <a:pPr lvl="1"/>
            <a:r>
              <a:rPr lang="en-US" dirty="0"/>
              <a:t>Enhance the docking capabilities to be faster and more reliable, especially when a binding site it known.</a:t>
            </a:r>
          </a:p>
          <a:p>
            <a:pPr marL="139697"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0A98F1A3-0244-4938-AE07-77B4CA76E1AE}"/>
              </a:ext>
            </a:extLst>
          </p:cNvPr>
          <p:cNvPicPr>
            <a:picLocks noChangeAspect="1"/>
          </p:cNvPicPr>
          <p:nvPr/>
        </p:nvPicPr>
        <p:blipFill>
          <a:blip r:embed="rId3"/>
          <a:stretch>
            <a:fillRect/>
          </a:stretch>
        </p:blipFill>
        <p:spPr>
          <a:xfrm>
            <a:off x="1039750" y="3254756"/>
            <a:ext cx="4343500" cy="2078940"/>
          </a:xfrm>
          <a:prstGeom prst="rect">
            <a:avLst/>
          </a:prstGeom>
        </p:spPr>
      </p:pic>
    </p:spTree>
    <p:extLst>
      <p:ext uri="{BB962C8B-B14F-4D97-AF65-F5344CB8AC3E}">
        <p14:creationId xmlns:p14="http://schemas.microsoft.com/office/powerpoint/2010/main" val="4042076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00A754FE-2368-481E-ABF1-064B64F27006}"/>
              </a:ext>
            </a:extLst>
          </p:cNvPr>
          <p:cNvSpPr/>
          <p:nvPr/>
        </p:nvSpPr>
        <p:spPr>
          <a:xfrm>
            <a:off x="3302000" y="-444500"/>
            <a:ext cx="8496300" cy="6184900"/>
          </a:xfrm>
          <a:prstGeom prst="parallelogram">
            <a:avLst/>
          </a:prstGeom>
          <a:solidFill>
            <a:schemeClr val="bg1"/>
          </a:solidFill>
          <a:ln w="254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57E9B-BEFA-433B-8AF3-3E72012A8D98}"/>
              </a:ext>
            </a:extLst>
          </p:cNvPr>
          <p:cNvSpPr>
            <a:spLocks noGrp="1"/>
          </p:cNvSpPr>
          <p:nvPr>
            <p:ph type="title"/>
          </p:nvPr>
        </p:nvSpPr>
        <p:spPr>
          <a:xfrm>
            <a:off x="266699" y="712141"/>
            <a:ext cx="5143501" cy="3835500"/>
          </a:xfrm>
        </p:spPr>
        <p:txBody>
          <a:bodyPr/>
          <a:lstStyle/>
          <a:p>
            <a:r>
              <a:rPr lang="en-US" dirty="0">
                <a:solidFill>
                  <a:schemeClr val="tx1"/>
                </a:solidFill>
              </a:rPr>
              <a:t>Questions?</a:t>
            </a:r>
          </a:p>
        </p:txBody>
      </p:sp>
      <p:pic>
        <p:nvPicPr>
          <p:cNvPr id="5" name="Picture 4" descr="A picture containing text, sign&#10;&#10;Description automatically generated">
            <a:extLst>
              <a:ext uri="{FF2B5EF4-FFF2-40B4-BE49-F238E27FC236}">
                <a16:creationId xmlns:a16="http://schemas.microsoft.com/office/drawing/2014/main" id="{8EBD8ACC-FB6C-4525-B86F-98DF4F5EA5A1}"/>
              </a:ext>
            </a:extLst>
          </p:cNvPr>
          <p:cNvPicPr>
            <a:picLocks noChangeAspect="1"/>
          </p:cNvPicPr>
          <p:nvPr/>
        </p:nvPicPr>
        <p:blipFill>
          <a:blip r:embed="rId2"/>
          <a:stretch>
            <a:fillRect/>
          </a:stretch>
        </p:blipFill>
        <p:spPr>
          <a:xfrm>
            <a:off x="5070095" y="1422400"/>
            <a:ext cx="3524708" cy="1803400"/>
          </a:xfrm>
          <a:prstGeom prst="rect">
            <a:avLst/>
          </a:prstGeom>
        </p:spPr>
      </p:pic>
    </p:spTree>
    <p:extLst>
      <p:ext uri="{BB962C8B-B14F-4D97-AF65-F5344CB8AC3E}">
        <p14:creationId xmlns:p14="http://schemas.microsoft.com/office/powerpoint/2010/main" val="70176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D8A2-E179-4DAB-9933-2F269DFFD71F}"/>
              </a:ext>
            </a:extLst>
          </p:cNvPr>
          <p:cNvSpPr>
            <a:spLocks noGrp="1"/>
          </p:cNvSpPr>
          <p:nvPr>
            <p:ph type="title"/>
          </p:nvPr>
        </p:nvSpPr>
        <p:spPr>
          <a:xfrm>
            <a:off x="283102" y="496654"/>
            <a:ext cx="7380219" cy="4191387"/>
          </a:xfrm>
        </p:spPr>
        <p:txBody>
          <a:bodyPr/>
          <a:lstStyle/>
          <a:p>
            <a:r>
              <a:rPr lang="en-US" sz="2400" dirty="0">
                <a:solidFill>
                  <a:schemeClr val="tx1"/>
                </a:solidFill>
              </a:rPr>
              <a:t>With advancements in cloud computing and AI technologies, we can now explore the complexities of disease diagnostics and prevention, innovate on new therapeutics, and investigate the severity of evolving issues such as COVID-19, all without setting foot in a lab.</a:t>
            </a:r>
            <a:br>
              <a:rPr lang="en-US" sz="2400" dirty="0">
                <a:solidFill>
                  <a:schemeClr val="tx1"/>
                </a:solidFill>
              </a:rPr>
            </a:br>
            <a:br>
              <a:rPr lang="en-US" sz="2400" dirty="0">
                <a:solidFill>
                  <a:schemeClr val="tx1"/>
                </a:solidFill>
              </a:rPr>
            </a:br>
            <a:r>
              <a:rPr lang="en-US" sz="2400" dirty="0">
                <a:solidFill>
                  <a:schemeClr val="tx1"/>
                </a:solidFill>
              </a:rPr>
              <a:t>In this talk, we will walk through the </a:t>
            </a:r>
            <a:r>
              <a:rPr lang="en-US" sz="2400" i="1" dirty="0">
                <a:solidFill>
                  <a:schemeClr val="tx1"/>
                </a:solidFill>
              </a:rPr>
              <a:t>in silico </a:t>
            </a:r>
            <a:r>
              <a:rPr lang="en-US" sz="2400" dirty="0">
                <a:solidFill>
                  <a:schemeClr val="tx1"/>
                </a:solidFill>
              </a:rPr>
              <a:t>ways we’re tackling these issues using cloud-based machine learning at-scale.</a:t>
            </a:r>
          </a:p>
        </p:txBody>
      </p:sp>
    </p:spTree>
    <p:extLst>
      <p:ext uri="{BB962C8B-B14F-4D97-AF65-F5344CB8AC3E}">
        <p14:creationId xmlns:p14="http://schemas.microsoft.com/office/powerpoint/2010/main" val="54168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A590-39A2-404B-8044-05D8F9A22684}"/>
              </a:ext>
            </a:extLst>
          </p:cNvPr>
          <p:cNvSpPr>
            <a:spLocks noGrp="1"/>
          </p:cNvSpPr>
          <p:nvPr>
            <p:ph type="title"/>
          </p:nvPr>
        </p:nvSpPr>
        <p:spPr/>
        <p:txBody>
          <a:bodyPr/>
          <a:lstStyle/>
          <a:p>
            <a:r>
              <a:rPr lang="en-US" dirty="0"/>
              <a:t>Disclaimer</a:t>
            </a:r>
          </a:p>
        </p:txBody>
      </p:sp>
      <p:sp>
        <p:nvSpPr>
          <p:cNvPr id="3" name="Double Brace 2">
            <a:extLst>
              <a:ext uri="{FF2B5EF4-FFF2-40B4-BE49-F238E27FC236}">
                <a16:creationId xmlns:a16="http://schemas.microsoft.com/office/drawing/2014/main" id="{35D432EF-C66A-4473-824F-7EF1143E1C3E}"/>
              </a:ext>
            </a:extLst>
          </p:cNvPr>
          <p:cNvSpPr/>
          <p:nvPr/>
        </p:nvSpPr>
        <p:spPr>
          <a:xfrm>
            <a:off x="1536378" y="1565822"/>
            <a:ext cx="6071244" cy="2011855"/>
          </a:xfrm>
          <a:custGeom>
            <a:avLst/>
            <a:gdLst>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 name="connsiteX14" fmla="*/ 335296 w 6071244"/>
              <a:gd name="connsiteY14" fmla="*/ 2011855 h 2011855"/>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1244" h="2011855" stroke="0" extrusionOk="0">
                <a:moveTo>
                  <a:pt x="335296" y="2011855"/>
                </a:moveTo>
                <a:cubicBezTo>
                  <a:pt x="232260" y="2020415"/>
                  <a:pt x="161199" y="1942044"/>
                  <a:pt x="167648" y="1844207"/>
                </a:cubicBezTo>
                <a:cubicBezTo>
                  <a:pt x="143622" y="1758641"/>
                  <a:pt x="177149" y="1469803"/>
                  <a:pt x="167648" y="1173575"/>
                </a:cubicBezTo>
                <a:cubicBezTo>
                  <a:pt x="185930" y="1080029"/>
                  <a:pt x="86645" y="1019688"/>
                  <a:pt x="0" y="1005927"/>
                </a:cubicBezTo>
                <a:cubicBezTo>
                  <a:pt x="77971" y="1005151"/>
                  <a:pt x="168538" y="917436"/>
                  <a:pt x="167648" y="838279"/>
                </a:cubicBezTo>
                <a:cubicBezTo>
                  <a:pt x="157327" y="650769"/>
                  <a:pt x="152693" y="269200"/>
                  <a:pt x="167648" y="167648"/>
                </a:cubicBezTo>
                <a:cubicBezTo>
                  <a:pt x="151430" y="80814"/>
                  <a:pt x="253684" y="11904"/>
                  <a:pt x="335296" y="0"/>
                </a:cubicBezTo>
                <a:cubicBezTo>
                  <a:pt x="1750454" y="33674"/>
                  <a:pt x="3067528" y="166002"/>
                  <a:pt x="5735948" y="0"/>
                </a:cubicBezTo>
                <a:cubicBezTo>
                  <a:pt x="5842407" y="8749"/>
                  <a:pt x="5914467" y="69955"/>
                  <a:pt x="5903596" y="167648"/>
                </a:cubicBezTo>
                <a:cubicBezTo>
                  <a:pt x="5893358" y="479102"/>
                  <a:pt x="5933351" y="518842"/>
                  <a:pt x="5903596" y="838280"/>
                </a:cubicBezTo>
                <a:cubicBezTo>
                  <a:pt x="5918372" y="933756"/>
                  <a:pt x="5966080" y="995979"/>
                  <a:pt x="6071244" y="1005928"/>
                </a:cubicBezTo>
                <a:cubicBezTo>
                  <a:pt x="5969013" y="1009980"/>
                  <a:pt x="5907465" y="1069122"/>
                  <a:pt x="5903596" y="1173576"/>
                </a:cubicBezTo>
                <a:cubicBezTo>
                  <a:pt x="5868602" y="1255764"/>
                  <a:pt x="5938220" y="1668080"/>
                  <a:pt x="5903596" y="1844207"/>
                </a:cubicBezTo>
                <a:cubicBezTo>
                  <a:pt x="5906421" y="1931744"/>
                  <a:pt x="5820202" y="2014172"/>
                  <a:pt x="5735948" y="2011855"/>
                </a:cubicBezTo>
                <a:cubicBezTo>
                  <a:pt x="4652328" y="1953287"/>
                  <a:pt x="2463439" y="1851989"/>
                  <a:pt x="335296" y="2011855"/>
                </a:cubicBezTo>
                <a:close/>
              </a:path>
              <a:path w="6071244" h="2011855" fill="none" extrusionOk="0">
                <a:moveTo>
                  <a:pt x="335296" y="2011855"/>
                </a:moveTo>
                <a:cubicBezTo>
                  <a:pt x="243534" y="2006559"/>
                  <a:pt x="172314" y="1944865"/>
                  <a:pt x="167648" y="1844207"/>
                </a:cubicBezTo>
                <a:cubicBezTo>
                  <a:pt x="181384" y="1662886"/>
                  <a:pt x="146639" y="1447835"/>
                  <a:pt x="167648" y="1173575"/>
                </a:cubicBezTo>
                <a:cubicBezTo>
                  <a:pt x="163786" y="1070234"/>
                  <a:pt x="97377" y="1003342"/>
                  <a:pt x="0" y="1005927"/>
                </a:cubicBezTo>
                <a:cubicBezTo>
                  <a:pt x="106327" y="1015291"/>
                  <a:pt x="164371" y="927806"/>
                  <a:pt x="167648" y="838279"/>
                </a:cubicBezTo>
                <a:cubicBezTo>
                  <a:pt x="117831" y="762915"/>
                  <a:pt x="202437" y="350147"/>
                  <a:pt x="167648" y="167648"/>
                </a:cubicBezTo>
                <a:cubicBezTo>
                  <a:pt x="160095" y="65717"/>
                  <a:pt x="240434" y="-12862"/>
                  <a:pt x="335296" y="0"/>
                </a:cubicBezTo>
                <a:moveTo>
                  <a:pt x="5735948" y="0"/>
                </a:moveTo>
                <a:cubicBezTo>
                  <a:pt x="5838757" y="-14249"/>
                  <a:pt x="5900574" y="68604"/>
                  <a:pt x="5903596" y="167648"/>
                </a:cubicBezTo>
                <a:cubicBezTo>
                  <a:pt x="5928385" y="465615"/>
                  <a:pt x="5879602" y="717849"/>
                  <a:pt x="5903596" y="838280"/>
                </a:cubicBezTo>
                <a:cubicBezTo>
                  <a:pt x="5888950" y="940320"/>
                  <a:pt x="5975824" y="1004408"/>
                  <a:pt x="6071244" y="1005928"/>
                </a:cubicBezTo>
                <a:cubicBezTo>
                  <a:pt x="5982432" y="1009781"/>
                  <a:pt x="5897559" y="1069428"/>
                  <a:pt x="5903596" y="1173576"/>
                </a:cubicBezTo>
                <a:cubicBezTo>
                  <a:pt x="5886997" y="1269728"/>
                  <a:pt x="5869849" y="1749338"/>
                  <a:pt x="5903596" y="1844207"/>
                </a:cubicBezTo>
                <a:cubicBezTo>
                  <a:pt x="5900477" y="1945591"/>
                  <a:pt x="5833193" y="2010705"/>
                  <a:pt x="5735948" y="2011855"/>
                </a:cubicBezTo>
              </a:path>
            </a:pathLst>
          </a:custGeom>
          <a:ln w="38100">
            <a:extLst>
              <a:ext uri="{C807C97D-BFC1-408E-A445-0C87EB9F89A2}">
                <ask:lineSketchStyleProps xmlns:ask="http://schemas.microsoft.com/office/drawing/2018/sketchyshapes" sd="325632813">
                  <a:prstGeom prst="bracePair">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r>
              <a:rPr lang="en-US" sz="1800" dirty="0"/>
              <a:t>The content in this presentation is public and can be reused with attribution.</a:t>
            </a:r>
          </a:p>
          <a:p>
            <a:pPr algn="ctr"/>
            <a:endParaRPr lang="en-US" sz="1800" dirty="0"/>
          </a:p>
          <a:p>
            <a:pPr algn="ctr"/>
            <a:r>
              <a:rPr lang="en-US" sz="1800" dirty="0"/>
              <a:t>However, anything shared in this presentation should be assumed to represent my personal opinions but not necessarily the opinions of my employer(s).</a:t>
            </a:r>
          </a:p>
        </p:txBody>
      </p:sp>
    </p:spTree>
    <p:extLst>
      <p:ext uri="{BB962C8B-B14F-4D97-AF65-F5344CB8AC3E}">
        <p14:creationId xmlns:p14="http://schemas.microsoft.com/office/powerpoint/2010/main" val="90625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03789B-ED28-4FC9-8842-0EAF1A4B60AF}"/>
              </a:ext>
            </a:extLst>
          </p:cNvPr>
          <p:cNvSpPr/>
          <p:nvPr/>
        </p:nvSpPr>
        <p:spPr>
          <a:xfrm>
            <a:off x="0" y="4503898"/>
            <a:ext cx="9144000" cy="6396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Cloud Computing </a:t>
            </a:r>
            <a:r>
              <a:rPr lang="en-US" dirty="0">
                <a:latin typeface="Arial" panose="020B0604020202020204" pitchFamily="34" charset="0"/>
                <a:cs typeface="Arial" panose="020B0604020202020204" pitchFamily="34" charset="0"/>
              </a:rPr>
              <a:t>● Machine Learning ● Sequence Analysis ● Protein Structure Interaction</a:t>
            </a:r>
            <a:endParaRPr lang="en-US" dirty="0"/>
          </a:p>
        </p:txBody>
      </p:sp>
      <p:sp>
        <p:nvSpPr>
          <p:cNvPr id="2" name="Title 1">
            <a:extLst>
              <a:ext uri="{FF2B5EF4-FFF2-40B4-BE49-F238E27FC236}">
                <a16:creationId xmlns:a16="http://schemas.microsoft.com/office/drawing/2014/main" id="{16095DDA-A734-4E0A-9B48-513B75C92F07}"/>
              </a:ext>
            </a:extLst>
          </p:cNvPr>
          <p:cNvSpPr>
            <a:spLocks noGrp="1"/>
          </p:cNvSpPr>
          <p:nvPr>
            <p:ph type="title"/>
          </p:nvPr>
        </p:nvSpPr>
        <p:spPr>
          <a:xfrm>
            <a:off x="303300" y="411575"/>
            <a:ext cx="8520600" cy="523220"/>
          </a:xfrm>
        </p:spPr>
        <p:txBody>
          <a:bodyPr/>
          <a:lstStyle/>
          <a:p>
            <a:r>
              <a:rPr lang="en-US" dirty="0"/>
              <a:t>About Me</a:t>
            </a:r>
          </a:p>
        </p:txBody>
      </p:sp>
      <p:pic>
        <p:nvPicPr>
          <p:cNvPr id="4" name="Picture 3" descr="A picture containing person, wall, person, indoor&#10;&#10;Description automatically generated">
            <a:extLst>
              <a:ext uri="{FF2B5EF4-FFF2-40B4-BE49-F238E27FC236}">
                <a16:creationId xmlns:a16="http://schemas.microsoft.com/office/drawing/2014/main" id="{99572B0E-BCAD-4915-9B21-2C6D1B18644C}"/>
              </a:ext>
            </a:extLst>
          </p:cNvPr>
          <p:cNvPicPr>
            <a:picLocks noChangeAspect="1"/>
          </p:cNvPicPr>
          <p:nvPr/>
        </p:nvPicPr>
        <p:blipFill>
          <a:blip r:embed="rId2"/>
          <a:stretch>
            <a:fillRect/>
          </a:stretch>
        </p:blipFill>
        <p:spPr>
          <a:xfrm>
            <a:off x="618596" y="1371891"/>
            <a:ext cx="2344310" cy="2344310"/>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EE049DFE-2ED4-4645-9F2B-9F2393896881}"/>
              </a:ext>
            </a:extLst>
          </p:cNvPr>
          <p:cNvPicPr>
            <a:picLocks noChangeAspect="1"/>
          </p:cNvPicPr>
          <p:nvPr/>
        </p:nvPicPr>
        <p:blipFill>
          <a:blip r:embed="rId3"/>
          <a:stretch>
            <a:fillRect/>
          </a:stretch>
        </p:blipFill>
        <p:spPr>
          <a:xfrm>
            <a:off x="3595373" y="1979628"/>
            <a:ext cx="1828800" cy="329031"/>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2CE5CAC-ED35-44BD-977D-AA9101F9BD2C}"/>
              </a:ext>
            </a:extLst>
          </p:cNvPr>
          <p:cNvPicPr>
            <a:picLocks noChangeAspect="1"/>
          </p:cNvPicPr>
          <p:nvPr/>
        </p:nvPicPr>
        <p:blipFill>
          <a:blip r:embed="rId4"/>
          <a:stretch>
            <a:fillRect/>
          </a:stretch>
        </p:blipFill>
        <p:spPr>
          <a:xfrm>
            <a:off x="3582736" y="2616733"/>
            <a:ext cx="1828800" cy="506569"/>
          </a:xfrm>
          <a:prstGeom prst="rect">
            <a:avLst/>
          </a:prstGeom>
        </p:spPr>
      </p:pic>
      <p:pic>
        <p:nvPicPr>
          <p:cNvPr id="11" name="Graphic 10">
            <a:extLst>
              <a:ext uri="{FF2B5EF4-FFF2-40B4-BE49-F238E27FC236}">
                <a16:creationId xmlns:a16="http://schemas.microsoft.com/office/drawing/2014/main" id="{F0F1905A-36B6-4A60-B827-C0B1B2AE6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7378" y="1219998"/>
            <a:ext cx="1828800" cy="451556"/>
          </a:xfrm>
          <a:prstGeom prst="rect">
            <a:avLst/>
          </a:prstGeom>
        </p:spPr>
      </p:pic>
      <p:pic>
        <p:nvPicPr>
          <p:cNvPr id="12" name="Picture 11">
            <a:extLst>
              <a:ext uri="{FF2B5EF4-FFF2-40B4-BE49-F238E27FC236}">
                <a16:creationId xmlns:a16="http://schemas.microsoft.com/office/drawing/2014/main" id="{CC4E1929-DA89-4113-B125-7F1B12B9928C}"/>
              </a:ext>
            </a:extLst>
          </p:cNvPr>
          <p:cNvPicPr>
            <a:picLocks noChangeAspect="1"/>
          </p:cNvPicPr>
          <p:nvPr/>
        </p:nvPicPr>
        <p:blipFill>
          <a:blip r:embed="rId7"/>
          <a:stretch>
            <a:fillRect/>
          </a:stretch>
        </p:blipFill>
        <p:spPr>
          <a:xfrm>
            <a:off x="3582736" y="3284349"/>
            <a:ext cx="1828800" cy="450087"/>
          </a:xfrm>
          <a:prstGeom prst="rect">
            <a:avLst/>
          </a:prstGeom>
        </p:spPr>
      </p:pic>
      <p:sp>
        <p:nvSpPr>
          <p:cNvPr id="13" name="TextBox 12">
            <a:extLst>
              <a:ext uri="{FF2B5EF4-FFF2-40B4-BE49-F238E27FC236}">
                <a16:creationId xmlns:a16="http://schemas.microsoft.com/office/drawing/2014/main" id="{11CA0C80-1204-4764-8E25-FBC22FB3985B}"/>
              </a:ext>
            </a:extLst>
          </p:cNvPr>
          <p:cNvSpPr txBox="1"/>
          <p:nvPr/>
        </p:nvSpPr>
        <p:spPr>
          <a:xfrm>
            <a:off x="5576181" y="1336728"/>
            <a:ext cx="2872902" cy="307777"/>
          </a:xfrm>
          <a:prstGeom prst="rect">
            <a:avLst/>
          </a:prstGeom>
          <a:noFill/>
        </p:spPr>
        <p:txBody>
          <a:bodyPr wrap="none" rtlCol="0">
            <a:spAutoFit/>
          </a:bodyPr>
          <a:lstStyle/>
          <a:p>
            <a:r>
              <a:rPr lang="en-US" i="1" dirty="0"/>
              <a:t>Sr. Bioinformatics Cloud Engineer</a:t>
            </a:r>
          </a:p>
        </p:txBody>
      </p:sp>
      <p:sp>
        <p:nvSpPr>
          <p:cNvPr id="14" name="TextBox 13">
            <a:extLst>
              <a:ext uri="{FF2B5EF4-FFF2-40B4-BE49-F238E27FC236}">
                <a16:creationId xmlns:a16="http://schemas.microsoft.com/office/drawing/2014/main" id="{57D31A8E-38EF-4E09-916F-FC6BBC865574}"/>
              </a:ext>
            </a:extLst>
          </p:cNvPr>
          <p:cNvSpPr txBox="1"/>
          <p:nvPr/>
        </p:nvSpPr>
        <p:spPr>
          <a:xfrm>
            <a:off x="5576181" y="1993272"/>
            <a:ext cx="2791149" cy="307777"/>
          </a:xfrm>
          <a:prstGeom prst="rect">
            <a:avLst/>
          </a:prstGeom>
          <a:noFill/>
        </p:spPr>
        <p:txBody>
          <a:bodyPr wrap="none" rtlCol="0">
            <a:spAutoFit/>
          </a:bodyPr>
          <a:lstStyle/>
          <a:p>
            <a:r>
              <a:rPr lang="en-US" i="1" dirty="0"/>
              <a:t>Co-Founder, V.P. Of Technology</a:t>
            </a:r>
          </a:p>
        </p:txBody>
      </p:sp>
      <p:sp>
        <p:nvSpPr>
          <p:cNvPr id="15" name="TextBox 14">
            <a:extLst>
              <a:ext uri="{FF2B5EF4-FFF2-40B4-BE49-F238E27FC236}">
                <a16:creationId xmlns:a16="http://schemas.microsoft.com/office/drawing/2014/main" id="{1248946E-BE41-4C7B-B053-5415D3DC94A8}"/>
              </a:ext>
            </a:extLst>
          </p:cNvPr>
          <p:cNvSpPr txBox="1"/>
          <p:nvPr/>
        </p:nvSpPr>
        <p:spPr>
          <a:xfrm>
            <a:off x="5576181" y="2716128"/>
            <a:ext cx="2542684" cy="307777"/>
          </a:xfrm>
          <a:prstGeom prst="rect">
            <a:avLst/>
          </a:prstGeom>
          <a:noFill/>
        </p:spPr>
        <p:txBody>
          <a:bodyPr wrap="none" rtlCol="0">
            <a:spAutoFit/>
          </a:bodyPr>
          <a:lstStyle/>
          <a:p>
            <a:r>
              <a:rPr lang="en-US" i="1" dirty="0"/>
              <a:t>Founder, Principal Consultant</a:t>
            </a:r>
          </a:p>
        </p:txBody>
      </p:sp>
      <p:sp>
        <p:nvSpPr>
          <p:cNvPr id="16" name="TextBox 15">
            <a:extLst>
              <a:ext uri="{FF2B5EF4-FFF2-40B4-BE49-F238E27FC236}">
                <a16:creationId xmlns:a16="http://schemas.microsoft.com/office/drawing/2014/main" id="{C07721F6-BC2D-4291-964D-7F4233C4C027}"/>
              </a:ext>
            </a:extLst>
          </p:cNvPr>
          <p:cNvSpPr txBox="1"/>
          <p:nvPr/>
        </p:nvSpPr>
        <p:spPr>
          <a:xfrm>
            <a:off x="5576181" y="3247371"/>
            <a:ext cx="3312125" cy="523220"/>
          </a:xfrm>
          <a:prstGeom prst="rect">
            <a:avLst/>
          </a:prstGeom>
          <a:noFill/>
        </p:spPr>
        <p:txBody>
          <a:bodyPr wrap="none" rtlCol="0">
            <a:spAutoFit/>
          </a:bodyPr>
          <a:lstStyle/>
          <a:p>
            <a:r>
              <a:rPr lang="en-US" i="1" dirty="0"/>
              <a:t>Assoc. Faculty, School of Data Science</a:t>
            </a:r>
          </a:p>
          <a:p>
            <a:r>
              <a:rPr lang="en-US" i="1" dirty="0"/>
              <a:t>University Business Partner</a:t>
            </a:r>
          </a:p>
        </p:txBody>
      </p:sp>
      <p:sp>
        <p:nvSpPr>
          <p:cNvPr id="18" name="TextBox 17">
            <a:extLst>
              <a:ext uri="{FF2B5EF4-FFF2-40B4-BE49-F238E27FC236}">
                <a16:creationId xmlns:a16="http://schemas.microsoft.com/office/drawing/2014/main" id="{6C3A9784-9370-4D94-A0EB-75DA864B4863}"/>
              </a:ext>
            </a:extLst>
          </p:cNvPr>
          <p:cNvSpPr txBox="1"/>
          <p:nvPr/>
        </p:nvSpPr>
        <p:spPr>
          <a:xfrm>
            <a:off x="6364206" y="555790"/>
            <a:ext cx="2457724" cy="307777"/>
          </a:xfrm>
          <a:prstGeom prst="rect">
            <a:avLst/>
          </a:prstGeom>
          <a:noFill/>
        </p:spPr>
        <p:txBody>
          <a:bodyPr wrap="none" rtlCol="0">
            <a:spAutoFit/>
          </a:bodyPr>
          <a:lstStyle/>
          <a:p>
            <a:r>
              <a:rPr lang="en-US" b="1" dirty="0"/>
              <a:t>Email: </a:t>
            </a:r>
            <a:r>
              <a:rPr lang="en-US" dirty="0"/>
              <a:t>colby.ford@uncc.edu</a:t>
            </a:r>
          </a:p>
        </p:txBody>
      </p:sp>
    </p:spTree>
    <p:extLst>
      <p:ext uri="{BB962C8B-B14F-4D97-AF65-F5344CB8AC3E}">
        <p14:creationId xmlns:p14="http://schemas.microsoft.com/office/powerpoint/2010/main" val="50086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9D55D4A-7DD5-4B55-B1E5-9A88BF342760}"/>
              </a:ext>
            </a:extLst>
          </p:cNvPr>
          <p:cNvSpPr/>
          <p:nvPr/>
        </p:nvSpPr>
        <p:spPr>
          <a:xfrm>
            <a:off x="1826905" y="3649854"/>
            <a:ext cx="2007280" cy="914400"/>
          </a:xfrm>
          <a:prstGeom prst="rect">
            <a:avLst/>
          </a:prstGeom>
          <a:solidFill>
            <a:schemeClr val="accent5">
              <a:lumMod val="20000"/>
              <a:lumOff val="80000"/>
            </a:schemeClr>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AFBF676-6906-49C4-B9F8-9531666AD7C5}"/>
              </a:ext>
            </a:extLst>
          </p:cNvPr>
          <p:cNvSpPr/>
          <p:nvPr/>
        </p:nvSpPr>
        <p:spPr>
          <a:xfrm>
            <a:off x="6494831" y="2019065"/>
            <a:ext cx="1869376" cy="254518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buClr>
                <a:schemeClr val="tx1"/>
              </a:buClr>
              <a:buFont typeface="Arial" panose="020B0604020202020204" pitchFamily="34" charset="0"/>
              <a:buChar char="•"/>
            </a:pPr>
            <a:r>
              <a:rPr lang="en-US" dirty="0">
                <a:solidFill>
                  <a:schemeClr val="tx1"/>
                </a:solidFill>
              </a:rPr>
              <a:t>Diagnostics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Vaccines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Treatments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Public Health</a:t>
            </a:r>
          </a:p>
        </p:txBody>
      </p:sp>
      <p:graphicFrame>
        <p:nvGraphicFramePr>
          <p:cNvPr id="3" name="Table 3">
            <a:extLst>
              <a:ext uri="{FF2B5EF4-FFF2-40B4-BE49-F238E27FC236}">
                <a16:creationId xmlns:a16="http://schemas.microsoft.com/office/drawing/2014/main" id="{1CF7E199-3FAE-4306-B3A6-94EE39C1E792}"/>
              </a:ext>
            </a:extLst>
          </p:cNvPr>
          <p:cNvGraphicFramePr>
            <a:graphicFrameLocks noGrp="1"/>
          </p:cNvGraphicFramePr>
          <p:nvPr>
            <p:extLst>
              <p:ext uri="{D42A27DB-BD31-4B8C-83A1-F6EECF244321}">
                <p14:modId xmlns:p14="http://schemas.microsoft.com/office/powerpoint/2010/main" val="3601118386"/>
              </p:ext>
            </p:extLst>
          </p:nvPr>
        </p:nvGraphicFramePr>
        <p:xfrm>
          <a:off x="581750" y="1528416"/>
          <a:ext cx="2101110" cy="511268"/>
        </p:xfrm>
        <a:graphic>
          <a:graphicData uri="http://schemas.openxmlformats.org/drawingml/2006/table">
            <a:tbl>
              <a:tblPr bandRow="1" bandCol="1">
                <a:tableStyleId>{21E4AEA4-8DFA-4A89-87EB-49C32662AFE0}</a:tableStyleId>
              </a:tblPr>
              <a:tblGrid>
                <a:gridCol w="210111">
                  <a:extLst>
                    <a:ext uri="{9D8B030D-6E8A-4147-A177-3AD203B41FA5}">
                      <a16:colId xmlns:a16="http://schemas.microsoft.com/office/drawing/2014/main" val="3790481104"/>
                    </a:ext>
                  </a:extLst>
                </a:gridCol>
                <a:gridCol w="210111">
                  <a:extLst>
                    <a:ext uri="{9D8B030D-6E8A-4147-A177-3AD203B41FA5}">
                      <a16:colId xmlns:a16="http://schemas.microsoft.com/office/drawing/2014/main" val="2005793946"/>
                    </a:ext>
                  </a:extLst>
                </a:gridCol>
                <a:gridCol w="210111">
                  <a:extLst>
                    <a:ext uri="{9D8B030D-6E8A-4147-A177-3AD203B41FA5}">
                      <a16:colId xmlns:a16="http://schemas.microsoft.com/office/drawing/2014/main" val="1723334844"/>
                    </a:ext>
                  </a:extLst>
                </a:gridCol>
                <a:gridCol w="210111">
                  <a:extLst>
                    <a:ext uri="{9D8B030D-6E8A-4147-A177-3AD203B41FA5}">
                      <a16:colId xmlns:a16="http://schemas.microsoft.com/office/drawing/2014/main" val="554061531"/>
                    </a:ext>
                  </a:extLst>
                </a:gridCol>
                <a:gridCol w="210111">
                  <a:extLst>
                    <a:ext uri="{9D8B030D-6E8A-4147-A177-3AD203B41FA5}">
                      <a16:colId xmlns:a16="http://schemas.microsoft.com/office/drawing/2014/main" val="4095178154"/>
                    </a:ext>
                  </a:extLst>
                </a:gridCol>
                <a:gridCol w="210111">
                  <a:extLst>
                    <a:ext uri="{9D8B030D-6E8A-4147-A177-3AD203B41FA5}">
                      <a16:colId xmlns:a16="http://schemas.microsoft.com/office/drawing/2014/main" val="834630334"/>
                    </a:ext>
                  </a:extLst>
                </a:gridCol>
                <a:gridCol w="210111">
                  <a:extLst>
                    <a:ext uri="{9D8B030D-6E8A-4147-A177-3AD203B41FA5}">
                      <a16:colId xmlns:a16="http://schemas.microsoft.com/office/drawing/2014/main" val="387524738"/>
                    </a:ext>
                  </a:extLst>
                </a:gridCol>
                <a:gridCol w="210111">
                  <a:extLst>
                    <a:ext uri="{9D8B030D-6E8A-4147-A177-3AD203B41FA5}">
                      <a16:colId xmlns:a16="http://schemas.microsoft.com/office/drawing/2014/main" val="2633765981"/>
                    </a:ext>
                  </a:extLst>
                </a:gridCol>
                <a:gridCol w="210111">
                  <a:extLst>
                    <a:ext uri="{9D8B030D-6E8A-4147-A177-3AD203B41FA5}">
                      <a16:colId xmlns:a16="http://schemas.microsoft.com/office/drawing/2014/main" val="974124805"/>
                    </a:ext>
                  </a:extLst>
                </a:gridCol>
                <a:gridCol w="210111">
                  <a:extLst>
                    <a:ext uri="{9D8B030D-6E8A-4147-A177-3AD203B41FA5}">
                      <a16:colId xmlns:a16="http://schemas.microsoft.com/office/drawing/2014/main" val="3974671999"/>
                    </a:ext>
                  </a:extLst>
                </a:gridCol>
              </a:tblGrid>
              <a:tr h="127817">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28974120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1600646305"/>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627688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extLst>
                  <a:ext uri="{0D108BD9-81ED-4DB2-BD59-A6C34878D82A}">
                    <a16:rowId xmlns:a16="http://schemas.microsoft.com/office/drawing/2014/main" val="1152382752"/>
                  </a:ext>
                </a:extLst>
              </a:tr>
            </a:tbl>
          </a:graphicData>
        </a:graphic>
      </p:graphicFrame>
      <p:sp>
        <p:nvSpPr>
          <p:cNvPr id="4" name="Title 3">
            <a:extLst>
              <a:ext uri="{FF2B5EF4-FFF2-40B4-BE49-F238E27FC236}">
                <a16:creationId xmlns:a16="http://schemas.microsoft.com/office/drawing/2014/main" id="{C57C62B5-3B58-4D1B-A8DB-EFABA8F84EA6}"/>
              </a:ext>
            </a:extLst>
          </p:cNvPr>
          <p:cNvSpPr>
            <a:spLocks noGrp="1"/>
          </p:cNvSpPr>
          <p:nvPr>
            <p:ph type="title"/>
          </p:nvPr>
        </p:nvSpPr>
        <p:spPr/>
        <p:txBody>
          <a:bodyPr/>
          <a:lstStyle/>
          <a:p>
            <a:r>
              <a:rPr lang="en-US" dirty="0"/>
              <a:t>Overall Theme</a:t>
            </a:r>
          </a:p>
        </p:txBody>
      </p:sp>
      <p:sp>
        <p:nvSpPr>
          <p:cNvPr id="5" name="TextBox 4">
            <a:extLst>
              <a:ext uri="{FF2B5EF4-FFF2-40B4-BE49-F238E27FC236}">
                <a16:creationId xmlns:a16="http://schemas.microsoft.com/office/drawing/2014/main" id="{C144E2EB-144F-410E-86BC-B0A2EE8B6142}"/>
              </a:ext>
            </a:extLst>
          </p:cNvPr>
          <p:cNvSpPr txBox="1"/>
          <p:nvPr/>
        </p:nvSpPr>
        <p:spPr>
          <a:xfrm>
            <a:off x="664732" y="2039684"/>
            <a:ext cx="1935145" cy="307777"/>
          </a:xfrm>
          <a:prstGeom prst="rect">
            <a:avLst/>
          </a:prstGeom>
          <a:noFill/>
        </p:spPr>
        <p:txBody>
          <a:bodyPr wrap="none" rtlCol="0">
            <a:spAutoFit/>
          </a:bodyPr>
          <a:lstStyle/>
          <a:p>
            <a:pPr algn="ctr"/>
            <a:r>
              <a:rPr lang="en-US" dirty="0"/>
              <a:t>Sequence Information</a:t>
            </a:r>
          </a:p>
        </p:txBody>
      </p:sp>
      <p:sp>
        <p:nvSpPr>
          <p:cNvPr id="12" name="TextBox 11">
            <a:extLst>
              <a:ext uri="{FF2B5EF4-FFF2-40B4-BE49-F238E27FC236}">
                <a16:creationId xmlns:a16="http://schemas.microsoft.com/office/drawing/2014/main" id="{F48CCC8B-E6BE-4029-99EF-80D04B175B9D}"/>
              </a:ext>
            </a:extLst>
          </p:cNvPr>
          <p:cNvSpPr txBox="1"/>
          <p:nvPr/>
        </p:nvSpPr>
        <p:spPr>
          <a:xfrm>
            <a:off x="3559960" y="2161236"/>
            <a:ext cx="2007280" cy="523220"/>
          </a:xfrm>
          <a:prstGeom prst="rect">
            <a:avLst/>
          </a:prstGeom>
          <a:noFill/>
        </p:spPr>
        <p:txBody>
          <a:bodyPr wrap="none" rtlCol="0">
            <a:spAutoFit/>
          </a:bodyPr>
          <a:lstStyle/>
          <a:p>
            <a:pPr algn="ctr"/>
            <a:r>
              <a:rPr lang="en-US" dirty="0"/>
              <a:t>Scalable, Cloud-Based</a:t>
            </a:r>
          </a:p>
          <a:p>
            <a:pPr algn="ctr"/>
            <a:r>
              <a:rPr lang="en-US" dirty="0"/>
              <a:t>Machine Learning</a:t>
            </a:r>
          </a:p>
        </p:txBody>
      </p:sp>
      <p:grpSp>
        <p:nvGrpSpPr>
          <p:cNvPr id="30" name="Group 29">
            <a:extLst>
              <a:ext uri="{FF2B5EF4-FFF2-40B4-BE49-F238E27FC236}">
                <a16:creationId xmlns:a16="http://schemas.microsoft.com/office/drawing/2014/main" id="{144ED2EE-1665-4EA0-9918-FBBAF20C36F0}"/>
              </a:ext>
            </a:extLst>
          </p:cNvPr>
          <p:cNvGrpSpPr/>
          <p:nvPr/>
        </p:nvGrpSpPr>
        <p:grpSpPr>
          <a:xfrm>
            <a:off x="3802374" y="1024858"/>
            <a:ext cx="1522452" cy="1522452"/>
            <a:chOff x="3810774" y="1829381"/>
            <a:chExt cx="1522452" cy="1522452"/>
          </a:xfrm>
        </p:grpSpPr>
        <p:pic>
          <p:nvPicPr>
            <p:cNvPr id="8" name="Graphic 7" descr="Cloud with solid fill">
              <a:extLst>
                <a:ext uri="{FF2B5EF4-FFF2-40B4-BE49-F238E27FC236}">
                  <a16:creationId xmlns:a16="http://schemas.microsoft.com/office/drawing/2014/main" id="{A5B2C178-F4E4-4DB5-BD95-7A91A40954A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810774" y="1829381"/>
              <a:ext cx="1522452" cy="1522452"/>
            </a:xfrm>
            <a:prstGeom prst="rect">
              <a:avLst/>
            </a:prstGeom>
          </p:spPr>
        </p:pic>
        <p:pic>
          <p:nvPicPr>
            <p:cNvPr id="14" name="Graphic 13" descr="Gears with solid fill">
              <a:extLst>
                <a:ext uri="{FF2B5EF4-FFF2-40B4-BE49-F238E27FC236}">
                  <a16:creationId xmlns:a16="http://schemas.microsoft.com/office/drawing/2014/main" id="{609F9969-AD90-46BE-8FD5-AFA073722A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3188" y="2283666"/>
              <a:ext cx="649828" cy="649828"/>
            </a:xfrm>
            <a:prstGeom prst="rect">
              <a:avLst/>
            </a:prstGeom>
          </p:spPr>
        </p:pic>
        <p:sp>
          <p:nvSpPr>
            <p:cNvPr id="15" name="TextBox 14">
              <a:extLst>
                <a:ext uri="{FF2B5EF4-FFF2-40B4-BE49-F238E27FC236}">
                  <a16:creationId xmlns:a16="http://schemas.microsoft.com/office/drawing/2014/main" id="{935DB85E-B5F6-4C8A-A814-16175D5B0011}"/>
                </a:ext>
              </a:extLst>
            </p:cNvPr>
            <p:cNvSpPr txBox="1"/>
            <p:nvPr/>
          </p:nvSpPr>
          <p:spPr>
            <a:xfrm>
              <a:off x="4601245" y="2577541"/>
              <a:ext cx="445956" cy="307777"/>
            </a:xfrm>
            <a:prstGeom prst="rect">
              <a:avLst/>
            </a:prstGeom>
            <a:noFill/>
          </p:spPr>
          <p:txBody>
            <a:bodyPr wrap="none" rtlCol="0">
              <a:spAutoFit/>
            </a:bodyPr>
            <a:lstStyle/>
            <a:p>
              <a:pPr algn="ctr"/>
              <a:r>
                <a:rPr lang="en-US" b="1" dirty="0">
                  <a:solidFill>
                    <a:schemeClr val="bg1"/>
                  </a:solidFill>
                  <a:latin typeface="Raleway" panose="020B0503030101060003" pitchFamily="34" charset="0"/>
                </a:rPr>
                <a:t>ML</a:t>
              </a:r>
            </a:p>
          </p:txBody>
        </p:sp>
      </p:grpSp>
      <p:sp>
        <p:nvSpPr>
          <p:cNvPr id="22" name="Rectangle 21">
            <a:extLst>
              <a:ext uri="{FF2B5EF4-FFF2-40B4-BE49-F238E27FC236}">
                <a16:creationId xmlns:a16="http://schemas.microsoft.com/office/drawing/2014/main" id="{F0D678DD-FFE9-4371-B599-6F3DD17E73DC}"/>
              </a:ext>
            </a:extLst>
          </p:cNvPr>
          <p:cNvSpPr/>
          <p:nvPr/>
        </p:nvSpPr>
        <p:spPr>
          <a:xfrm>
            <a:off x="6494830" y="1553103"/>
            <a:ext cx="1869375" cy="4659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Insights In…</a:t>
            </a:r>
          </a:p>
        </p:txBody>
      </p:sp>
      <p:cxnSp>
        <p:nvCxnSpPr>
          <p:cNvPr id="32" name="Straight Arrow Connector 31">
            <a:extLst>
              <a:ext uri="{FF2B5EF4-FFF2-40B4-BE49-F238E27FC236}">
                <a16:creationId xmlns:a16="http://schemas.microsoft.com/office/drawing/2014/main" id="{7B7767D3-970C-4AEB-BEA4-2DA247515771}"/>
              </a:ext>
            </a:extLst>
          </p:cNvPr>
          <p:cNvCxnSpPr>
            <a:cxnSpLocks/>
            <a:stCxn id="3" idx="3"/>
            <a:endCxn id="8" idx="1"/>
          </p:cNvCxnSpPr>
          <p:nvPr/>
        </p:nvCxnSpPr>
        <p:spPr>
          <a:xfrm>
            <a:off x="2682860" y="1784050"/>
            <a:ext cx="1119514" cy="2034"/>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E7DF7A-431B-412C-964F-074C7C2D04DD}"/>
              </a:ext>
            </a:extLst>
          </p:cNvPr>
          <p:cNvCxnSpPr>
            <a:cxnSpLocks/>
            <a:stCxn id="8" idx="3"/>
            <a:endCxn id="22" idx="1"/>
          </p:cNvCxnSpPr>
          <p:nvPr/>
        </p:nvCxnSpPr>
        <p:spPr>
          <a:xfrm>
            <a:off x="5324826" y="1786084"/>
            <a:ext cx="1170004" cy="0"/>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93C1B8A6-9126-4CF9-A575-5882C57183D8}"/>
              </a:ext>
            </a:extLst>
          </p:cNvPr>
          <p:cNvSpPr/>
          <p:nvPr/>
        </p:nvSpPr>
        <p:spPr>
          <a:xfrm>
            <a:off x="912505" y="3649854"/>
            <a:ext cx="914400" cy="914400"/>
          </a:xfrm>
          <a:prstGeom prst="rect">
            <a:avLst/>
          </a:prstGeom>
          <a:solidFill>
            <a:schemeClr val="accent5">
              <a:lumMod val="75000"/>
            </a:schemeClr>
          </a:solidFill>
          <a:ln>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Applied To…</a:t>
            </a:r>
          </a:p>
        </p:txBody>
      </p:sp>
      <p:pic>
        <p:nvPicPr>
          <p:cNvPr id="47" name="Graphic 46" descr="Medical with solid fill">
            <a:extLst>
              <a:ext uri="{FF2B5EF4-FFF2-40B4-BE49-F238E27FC236}">
                <a16:creationId xmlns:a16="http://schemas.microsoft.com/office/drawing/2014/main" id="{C1E11CFF-0E33-4C51-B500-AE3985B20B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1458" y="4032199"/>
            <a:ext cx="457200" cy="457200"/>
          </a:xfrm>
          <a:prstGeom prst="rect">
            <a:avLst/>
          </a:prstGeom>
        </p:spPr>
      </p:pic>
      <p:pic>
        <p:nvPicPr>
          <p:cNvPr id="49" name="Graphic 48" descr="Needle with solid fill">
            <a:extLst>
              <a:ext uri="{FF2B5EF4-FFF2-40B4-BE49-F238E27FC236}">
                <a16:creationId xmlns:a16="http://schemas.microsoft.com/office/drawing/2014/main" id="{103EE983-04EA-46F6-A613-E4E5F2710E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5316" y="2752926"/>
            <a:ext cx="457200" cy="457200"/>
          </a:xfrm>
          <a:prstGeom prst="rect">
            <a:avLst/>
          </a:prstGeom>
        </p:spPr>
      </p:pic>
      <p:pic>
        <p:nvPicPr>
          <p:cNvPr id="51" name="Graphic 50" descr="Test tubes with solid fill">
            <a:extLst>
              <a:ext uri="{FF2B5EF4-FFF2-40B4-BE49-F238E27FC236}">
                <a16:creationId xmlns:a16="http://schemas.microsoft.com/office/drawing/2014/main" id="{0CB9229E-90EC-4C2C-A223-0AF373ADF5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1458" y="2113289"/>
            <a:ext cx="457200" cy="457200"/>
          </a:xfrm>
          <a:prstGeom prst="rect">
            <a:avLst/>
          </a:prstGeom>
        </p:spPr>
      </p:pic>
      <p:pic>
        <p:nvPicPr>
          <p:cNvPr id="53" name="Graphic 52" descr="Medicine with solid fill">
            <a:extLst>
              <a:ext uri="{FF2B5EF4-FFF2-40B4-BE49-F238E27FC236}">
                <a16:creationId xmlns:a16="http://schemas.microsoft.com/office/drawing/2014/main" id="{DF616372-E95F-4010-8956-9F3B0588AB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1458" y="3392563"/>
            <a:ext cx="457200" cy="457200"/>
          </a:xfrm>
          <a:prstGeom prst="rect">
            <a:avLst/>
          </a:prstGeom>
        </p:spPr>
      </p:pic>
      <p:grpSp>
        <p:nvGrpSpPr>
          <p:cNvPr id="65" name="Group 64">
            <a:extLst>
              <a:ext uri="{FF2B5EF4-FFF2-40B4-BE49-F238E27FC236}">
                <a16:creationId xmlns:a16="http://schemas.microsoft.com/office/drawing/2014/main" id="{6ED71E6F-BBA1-4A0C-8E33-EEF93966F161}"/>
              </a:ext>
            </a:extLst>
          </p:cNvPr>
          <p:cNvGrpSpPr/>
          <p:nvPr/>
        </p:nvGrpSpPr>
        <p:grpSpPr>
          <a:xfrm>
            <a:off x="2936686" y="3681562"/>
            <a:ext cx="835485" cy="835036"/>
            <a:chOff x="2596277" y="3849233"/>
            <a:chExt cx="835485" cy="835036"/>
          </a:xfrm>
        </p:grpSpPr>
        <p:pic>
          <p:nvPicPr>
            <p:cNvPr id="45" name="Graphic 44" descr="Covid-19 with solid fill">
              <a:extLst>
                <a:ext uri="{FF2B5EF4-FFF2-40B4-BE49-F238E27FC236}">
                  <a16:creationId xmlns:a16="http://schemas.microsoft.com/office/drawing/2014/main" id="{D35A7440-A0B7-449E-9F91-616A0451B8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1119" y="3849233"/>
              <a:ext cx="685800" cy="685800"/>
            </a:xfrm>
            <a:prstGeom prst="rect">
              <a:avLst/>
            </a:prstGeom>
          </p:spPr>
        </p:pic>
        <p:sp>
          <p:nvSpPr>
            <p:cNvPr id="61" name="TextBox 60">
              <a:extLst>
                <a:ext uri="{FF2B5EF4-FFF2-40B4-BE49-F238E27FC236}">
                  <a16:creationId xmlns:a16="http://schemas.microsoft.com/office/drawing/2014/main" id="{533081A9-BAD2-48F7-A64C-FB9D78710971}"/>
                </a:ext>
              </a:extLst>
            </p:cNvPr>
            <p:cNvSpPr txBox="1"/>
            <p:nvPr/>
          </p:nvSpPr>
          <p:spPr>
            <a:xfrm>
              <a:off x="2596277" y="4422659"/>
              <a:ext cx="835485" cy="261610"/>
            </a:xfrm>
            <a:prstGeom prst="rect">
              <a:avLst/>
            </a:prstGeom>
            <a:noFill/>
          </p:spPr>
          <p:txBody>
            <a:bodyPr wrap="none" rtlCol="0">
              <a:spAutoFit/>
            </a:bodyPr>
            <a:lstStyle/>
            <a:p>
              <a:pPr algn="ctr"/>
              <a:r>
                <a:rPr lang="en-US" sz="1100" dirty="0">
                  <a:solidFill>
                    <a:schemeClr val="accent5">
                      <a:lumMod val="50000"/>
                    </a:schemeClr>
                  </a:solidFill>
                </a:rPr>
                <a:t>COVID-19</a:t>
              </a:r>
            </a:p>
          </p:txBody>
        </p:sp>
      </p:grpSp>
      <p:grpSp>
        <p:nvGrpSpPr>
          <p:cNvPr id="64" name="Group 63">
            <a:extLst>
              <a:ext uri="{FF2B5EF4-FFF2-40B4-BE49-F238E27FC236}">
                <a16:creationId xmlns:a16="http://schemas.microsoft.com/office/drawing/2014/main" id="{832EABC1-D3EA-429E-AA51-04BCE6E5F68B}"/>
              </a:ext>
            </a:extLst>
          </p:cNvPr>
          <p:cNvGrpSpPr/>
          <p:nvPr/>
        </p:nvGrpSpPr>
        <p:grpSpPr>
          <a:xfrm>
            <a:off x="2036657" y="3681562"/>
            <a:ext cx="685800" cy="835036"/>
            <a:chOff x="1644014" y="3849233"/>
            <a:chExt cx="685800" cy="835036"/>
          </a:xfrm>
        </p:grpSpPr>
        <p:pic>
          <p:nvPicPr>
            <p:cNvPr id="43" name="Graphic 42" descr="Mosquito with solid fill">
              <a:extLst>
                <a:ext uri="{FF2B5EF4-FFF2-40B4-BE49-F238E27FC236}">
                  <a16:creationId xmlns:a16="http://schemas.microsoft.com/office/drawing/2014/main" id="{1AA207DC-6771-427C-91D8-6F5F379104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44014" y="3849233"/>
              <a:ext cx="685800" cy="685800"/>
            </a:xfrm>
            <a:prstGeom prst="rect">
              <a:avLst/>
            </a:prstGeom>
          </p:spPr>
        </p:pic>
        <p:sp>
          <p:nvSpPr>
            <p:cNvPr id="62" name="TextBox 61">
              <a:extLst>
                <a:ext uri="{FF2B5EF4-FFF2-40B4-BE49-F238E27FC236}">
                  <a16:creationId xmlns:a16="http://schemas.microsoft.com/office/drawing/2014/main" id="{8338ECD6-450F-4BD4-BC3C-7D26490EDB74}"/>
                </a:ext>
              </a:extLst>
            </p:cNvPr>
            <p:cNvSpPr txBox="1"/>
            <p:nvPr/>
          </p:nvSpPr>
          <p:spPr>
            <a:xfrm>
              <a:off x="1662947" y="4422659"/>
              <a:ext cx="647934" cy="261610"/>
            </a:xfrm>
            <a:prstGeom prst="rect">
              <a:avLst/>
            </a:prstGeom>
            <a:noFill/>
          </p:spPr>
          <p:txBody>
            <a:bodyPr wrap="none" rtlCol="0">
              <a:spAutoFit/>
            </a:bodyPr>
            <a:lstStyle/>
            <a:p>
              <a:pPr algn="ctr"/>
              <a:r>
                <a:rPr lang="en-US" sz="1100" dirty="0">
                  <a:solidFill>
                    <a:schemeClr val="accent5">
                      <a:lumMod val="50000"/>
                    </a:schemeClr>
                  </a:solidFill>
                </a:rPr>
                <a:t>Malaria</a:t>
              </a:r>
            </a:p>
          </p:txBody>
        </p:sp>
      </p:grpSp>
    </p:spTree>
    <p:extLst>
      <p:ext uri="{BB962C8B-B14F-4D97-AF65-F5344CB8AC3E}">
        <p14:creationId xmlns:p14="http://schemas.microsoft.com/office/powerpoint/2010/main" val="87832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79FDC669-23C6-4EE9-A929-325AB1C0F07D}"/>
              </a:ext>
            </a:extLst>
          </p:cNvPr>
          <p:cNvPicPr>
            <a:picLocks noChangeAspect="1"/>
          </p:cNvPicPr>
          <p:nvPr/>
        </p:nvPicPr>
        <p:blipFill rotWithShape="1">
          <a:blip r:embed="rId2"/>
          <a:srcRect l="4653" t="23132" r="7293" b="28037"/>
          <a:stretch/>
        </p:blipFill>
        <p:spPr>
          <a:xfrm>
            <a:off x="141852" y="2872013"/>
            <a:ext cx="2165482" cy="813929"/>
          </a:xfrm>
          <a:prstGeom prst="rect">
            <a:avLst/>
          </a:prstGeom>
        </p:spPr>
      </p:pic>
      <p:sp>
        <p:nvSpPr>
          <p:cNvPr id="2" name="Title 1">
            <a:extLst>
              <a:ext uri="{FF2B5EF4-FFF2-40B4-BE49-F238E27FC236}">
                <a16:creationId xmlns:a16="http://schemas.microsoft.com/office/drawing/2014/main" id="{67680024-41C8-4F0E-AAB8-396776BB7819}"/>
              </a:ext>
            </a:extLst>
          </p:cNvPr>
          <p:cNvSpPr>
            <a:spLocks noGrp="1"/>
          </p:cNvSpPr>
          <p:nvPr>
            <p:ph type="title"/>
          </p:nvPr>
        </p:nvSpPr>
        <p:spPr/>
        <p:txBody>
          <a:bodyPr/>
          <a:lstStyle/>
          <a:p>
            <a:r>
              <a:rPr lang="en-US" dirty="0"/>
              <a:t>Advancements That Make This Possible…</a:t>
            </a:r>
          </a:p>
        </p:txBody>
      </p:sp>
      <p:pic>
        <p:nvPicPr>
          <p:cNvPr id="4" name="Picture 3" descr="A picture containing text, whiteboard&#10;&#10;Description automatically generated">
            <a:extLst>
              <a:ext uri="{FF2B5EF4-FFF2-40B4-BE49-F238E27FC236}">
                <a16:creationId xmlns:a16="http://schemas.microsoft.com/office/drawing/2014/main" id="{2BBCFACE-9A30-4D94-B767-E709813362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313300" y="1324108"/>
            <a:ext cx="1365648" cy="1809484"/>
          </a:xfrm>
          <a:prstGeom prst="rect">
            <a:avLst/>
          </a:prstGeom>
        </p:spPr>
      </p:pic>
      <p:sp>
        <p:nvSpPr>
          <p:cNvPr id="5" name="TextBox 4">
            <a:extLst>
              <a:ext uri="{FF2B5EF4-FFF2-40B4-BE49-F238E27FC236}">
                <a16:creationId xmlns:a16="http://schemas.microsoft.com/office/drawing/2014/main" id="{B27345DD-E335-4DB4-9678-770B5E4E943D}"/>
              </a:ext>
            </a:extLst>
          </p:cNvPr>
          <p:cNvSpPr txBox="1"/>
          <p:nvPr/>
        </p:nvSpPr>
        <p:spPr>
          <a:xfrm>
            <a:off x="435746" y="3915944"/>
            <a:ext cx="2424061" cy="861774"/>
          </a:xfrm>
          <a:prstGeom prst="rect">
            <a:avLst/>
          </a:prstGeom>
          <a:noFill/>
        </p:spPr>
        <p:txBody>
          <a:bodyPr wrap="none" rtlCol="0">
            <a:spAutoFit/>
          </a:bodyPr>
          <a:lstStyle/>
          <a:p>
            <a:pPr algn="ctr"/>
            <a:r>
              <a:rPr lang="en-US" dirty="0"/>
              <a:t>Protein Structure Prediction </a:t>
            </a:r>
          </a:p>
          <a:p>
            <a:pPr algn="ctr"/>
            <a:r>
              <a:rPr lang="en-US" dirty="0"/>
              <a:t>and Docking</a:t>
            </a:r>
          </a:p>
          <a:p>
            <a:pPr algn="ctr"/>
            <a:r>
              <a:rPr lang="en-US" sz="1100" i="1" dirty="0"/>
              <a:t>(AlphaFold2, </a:t>
            </a:r>
            <a:r>
              <a:rPr lang="en-US" sz="1100" i="1" dirty="0" err="1"/>
              <a:t>RoseTTAFold</a:t>
            </a:r>
            <a:r>
              <a:rPr lang="en-US" sz="1100" i="1" dirty="0"/>
              <a:t>, </a:t>
            </a:r>
          </a:p>
          <a:p>
            <a:pPr algn="ctr"/>
            <a:r>
              <a:rPr lang="en-US" sz="1100" i="1" dirty="0"/>
              <a:t>HADDOCK, </a:t>
            </a:r>
            <a:r>
              <a:rPr lang="en-US" sz="1100" i="1" dirty="0" err="1"/>
              <a:t>LightDock</a:t>
            </a:r>
            <a:r>
              <a:rPr lang="en-US" sz="1100" i="1" dirty="0"/>
              <a:t>, etc.)</a:t>
            </a:r>
          </a:p>
        </p:txBody>
      </p:sp>
      <p:sp>
        <p:nvSpPr>
          <p:cNvPr id="6" name="TextBox 5">
            <a:extLst>
              <a:ext uri="{FF2B5EF4-FFF2-40B4-BE49-F238E27FC236}">
                <a16:creationId xmlns:a16="http://schemas.microsoft.com/office/drawing/2014/main" id="{138C3DF7-9B0C-4729-9E71-681EB81F1512}"/>
              </a:ext>
            </a:extLst>
          </p:cNvPr>
          <p:cNvSpPr txBox="1"/>
          <p:nvPr/>
        </p:nvSpPr>
        <p:spPr>
          <a:xfrm>
            <a:off x="3806021" y="3923638"/>
            <a:ext cx="1515158" cy="646331"/>
          </a:xfrm>
          <a:prstGeom prst="rect">
            <a:avLst/>
          </a:prstGeom>
          <a:noFill/>
        </p:spPr>
        <p:txBody>
          <a:bodyPr wrap="none" rtlCol="0">
            <a:spAutoFit/>
          </a:bodyPr>
          <a:lstStyle/>
          <a:p>
            <a:pPr algn="ctr"/>
            <a:r>
              <a:rPr lang="en-US" dirty="0"/>
              <a:t>Cloud Scalability</a:t>
            </a:r>
          </a:p>
          <a:p>
            <a:pPr algn="ctr"/>
            <a:r>
              <a:rPr lang="en-US" sz="1100" i="1" dirty="0"/>
              <a:t>(Kubernetes, Docker,</a:t>
            </a:r>
          </a:p>
          <a:p>
            <a:pPr algn="ctr"/>
            <a:r>
              <a:rPr lang="en-US" sz="1100" i="1" dirty="0"/>
              <a:t>Spark, CUDA, etc.)</a:t>
            </a:r>
          </a:p>
        </p:txBody>
      </p:sp>
      <p:sp>
        <p:nvSpPr>
          <p:cNvPr id="7" name="TextBox 6">
            <a:extLst>
              <a:ext uri="{FF2B5EF4-FFF2-40B4-BE49-F238E27FC236}">
                <a16:creationId xmlns:a16="http://schemas.microsoft.com/office/drawing/2014/main" id="{3887E209-BA57-45CE-B904-9325D59060A3}"/>
              </a:ext>
            </a:extLst>
          </p:cNvPr>
          <p:cNvSpPr txBox="1"/>
          <p:nvPr/>
        </p:nvSpPr>
        <p:spPr>
          <a:xfrm>
            <a:off x="6438313" y="3923515"/>
            <a:ext cx="2385588" cy="646331"/>
          </a:xfrm>
          <a:prstGeom prst="rect">
            <a:avLst/>
          </a:prstGeom>
          <a:noFill/>
        </p:spPr>
        <p:txBody>
          <a:bodyPr wrap="none" rtlCol="0">
            <a:spAutoFit/>
          </a:bodyPr>
          <a:lstStyle/>
          <a:p>
            <a:pPr algn="ctr"/>
            <a:r>
              <a:rPr lang="en-US" dirty="0"/>
              <a:t>Automatable/Explainable AI</a:t>
            </a:r>
          </a:p>
          <a:p>
            <a:pPr algn="ctr"/>
            <a:r>
              <a:rPr lang="en-US" sz="1100" i="1" dirty="0"/>
              <a:t>(</a:t>
            </a:r>
            <a:r>
              <a:rPr lang="en-US" sz="1100" i="1" dirty="0" err="1"/>
              <a:t>AutoML</a:t>
            </a:r>
            <a:r>
              <a:rPr lang="en-US" sz="1100" i="1" dirty="0"/>
              <a:t>, Ensemble Learning,</a:t>
            </a:r>
          </a:p>
          <a:p>
            <a:pPr algn="ctr"/>
            <a:r>
              <a:rPr lang="en-US" sz="1100" i="1" dirty="0"/>
              <a:t>SHAP, etc.)</a:t>
            </a:r>
          </a:p>
        </p:txBody>
      </p:sp>
      <p:pic>
        <p:nvPicPr>
          <p:cNvPr id="1026" name="Picture 2">
            <a:extLst>
              <a:ext uri="{FF2B5EF4-FFF2-40B4-BE49-F238E27FC236}">
                <a16:creationId xmlns:a16="http://schemas.microsoft.com/office/drawing/2014/main" id="{00D8AF6F-00BB-499D-AEED-D618EAAA0C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597" y="1536326"/>
            <a:ext cx="70654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551699-227D-4CDA-88C1-9FA80BD56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845" y="1885950"/>
            <a:ext cx="801582"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93C83C0-48F1-42B6-8A7D-9CB21AE035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8633" y="2983070"/>
            <a:ext cx="1131849"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rk Logo">
            <a:extLst>
              <a:ext uri="{FF2B5EF4-FFF2-40B4-BE49-F238E27FC236}">
                <a16:creationId xmlns:a16="http://schemas.microsoft.com/office/drawing/2014/main" id="{850E2464-D2E1-4795-ACB6-46B8EEB9ED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7913" y="2297270"/>
            <a:ext cx="1320698" cy="6858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DA43965F-5726-492F-9C92-F43951822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7250" y="1797759"/>
            <a:ext cx="636910" cy="685800"/>
          </a:xfrm>
          <a:prstGeom prst="rect">
            <a:avLst/>
          </a:prstGeom>
        </p:spPr>
      </p:pic>
      <p:pic>
        <p:nvPicPr>
          <p:cNvPr id="1036" name="Picture 12">
            <a:extLst>
              <a:ext uri="{FF2B5EF4-FFF2-40B4-BE49-F238E27FC236}">
                <a16:creationId xmlns:a16="http://schemas.microsoft.com/office/drawing/2014/main" id="{2BA81160-4B01-438F-90E1-72966DE0B8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8298" y="1984918"/>
            <a:ext cx="1012809" cy="13105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7C0EA9A-77F0-4936-932D-224339A090CE}"/>
              </a:ext>
            </a:extLst>
          </p:cNvPr>
          <p:cNvPicPr>
            <a:picLocks noChangeAspect="1"/>
          </p:cNvPicPr>
          <p:nvPr/>
        </p:nvPicPr>
        <p:blipFill>
          <a:blip r:embed="rId12"/>
          <a:stretch>
            <a:fillRect/>
          </a:stretch>
        </p:blipFill>
        <p:spPr>
          <a:xfrm>
            <a:off x="7881781" y="2640170"/>
            <a:ext cx="642538" cy="908076"/>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BEB497DA-9B20-434A-97A1-A76F16690952}"/>
              </a:ext>
            </a:extLst>
          </p:cNvPr>
          <p:cNvPicPr>
            <a:picLocks noChangeAspect="1"/>
          </p:cNvPicPr>
          <p:nvPr/>
        </p:nvPicPr>
        <p:blipFill>
          <a:blip r:embed="rId13"/>
          <a:stretch>
            <a:fillRect/>
          </a:stretch>
        </p:blipFill>
        <p:spPr>
          <a:xfrm>
            <a:off x="303300" y="1998211"/>
            <a:ext cx="969359" cy="668524"/>
          </a:xfrm>
          <a:prstGeom prst="rect">
            <a:avLst/>
          </a:prstGeom>
        </p:spPr>
      </p:pic>
    </p:spTree>
    <p:extLst>
      <p:ext uri="{BB962C8B-B14F-4D97-AF65-F5344CB8AC3E}">
        <p14:creationId xmlns:p14="http://schemas.microsoft.com/office/powerpoint/2010/main" val="467799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88666"/>
            <a:ext cx="8296800" cy="2360159"/>
          </a:xfrm>
        </p:spPr>
        <p:txBody>
          <a:bodyPr/>
          <a:lstStyle/>
          <a:p>
            <a:r>
              <a:rPr lang="en-US" b="0" dirty="0"/>
              <a:t>Updating Malaria Vaccines and Diagnostics using Sequence and Structural Analysis</a:t>
            </a:r>
          </a:p>
        </p:txBody>
      </p:sp>
      <p:sp>
        <p:nvSpPr>
          <p:cNvPr id="3" name="TextBox 2">
            <a:extLst>
              <a:ext uri="{FF2B5EF4-FFF2-40B4-BE49-F238E27FC236}">
                <a16:creationId xmlns:a16="http://schemas.microsoft.com/office/drawing/2014/main" id="{299A9EB6-5A80-4B79-962A-0DD1CAD51FE4}"/>
              </a:ext>
            </a:extLst>
          </p:cNvPr>
          <p:cNvSpPr txBox="1"/>
          <p:nvPr/>
        </p:nvSpPr>
        <p:spPr>
          <a:xfrm>
            <a:off x="5111613" y="4828436"/>
            <a:ext cx="3976687" cy="261610"/>
          </a:xfrm>
          <a:prstGeom prst="rect">
            <a:avLst/>
          </a:prstGeom>
          <a:noFill/>
        </p:spPr>
        <p:txBody>
          <a:bodyPr wrap="square">
            <a:spAutoFit/>
          </a:bodyPr>
          <a:lstStyle/>
          <a:p>
            <a:r>
              <a:rPr lang="en-US" sz="1100" dirty="0">
                <a:solidFill>
                  <a:schemeClr val="bg1"/>
                </a:solidFill>
              </a:rPr>
              <a:t>Dieng and Ford et al. (2021) </a:t>
            </a:r>
            <a:r>
              <a:rPr lang="en-US" sz="1100" dirty="0" err="1">
                <a:solidFill>
                  <a:schemeClr val="bg1"/>
                </a:solidFill>
              </a:rPr>
              <a:t>doi</a:t>
            </a:r>
            <a:r>
              <a:rPr lang="en-US" sz="1100" dirty="0">
                <a:solidFill>
                  <a:schemeClr val="bg1"/>
                </a:solidFill>
              </a:rPr>
              <a:t>: </a:t>
            </a:r>
            <a:r>
              <a:rPr lang="en-US" sz="1100" dirty="0">
                <a:solidFill>
                  <a:schemeClr val="accent5"/>
                </a:solidFill>
                <a:hlinkClick r:id="rId2">
                  <a:extLst>
                    <a:ext uri="{A12FA001-AC4F-418D-AE19-62706E023703}">
                      <ahyp:hlinkClr xmlns:ahyp="http://schemas.microsoft.com/office/drawing/2018/hyperlinkcolor" val="tx"/>
                    </a:ext>
                  </a:extLst>
                </a:hlinkClick>
              </a:rPr>
              <a:t>10.1101/2021.12.29.474460</a:t>
            </a:r>
            <a:r>
              <a:rPr lang="en-US" sz="1100" dirty="0">
                <a:solidFill>
                  <a:schemeClr val="bg1"/>
                </a:solidFill>
              </a:rPr>
              <a:t> </a:t>
            </a:r>
          </a:p>
        </p:txBody>
      </p:sp>
      <p:pic>
        <p:nvPicPr>
          <p:cNvPr id="5" name="Graphic 4" descr="Mosquito with solid fill">
            <a:extLst>
              <a:ext uri="{FF2B5EF4-FFF2-40B4-BE49-F238E27FC236}">
                <a16:creationId xmlns:a16="http://schemas.microsoft.com/office/drawing/2014/main" id="{1837D82A-F411-4F1A-B0F8-417AF0D734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7625" y="3651162"/>
            <a:ext cx="914400" cy="914400"/>
          </a:xfrm>
          <a:prstGeom prst="rect">
            <a:avLst/>
          </a:prstGeom>
        </p:spPr>
      </p:pic>
      <p:sp>
        <p:nvSpPr>
          <p:cNvPr id="6" name="TextBox 5">
            <a:extLst>
              <a:ext uri="{FF2B5EF4-FFF2-40B4-BE49-F238E27FC236}">
                <a16:creationId xmlns:a16="http://schemas.microsoft.com/office/drawing/2014/main" id="{1AD18401-519E-4400-8199-FE3626FA2915}"/>
              </a:ext>
            </a:extLst>
          </p:cNvPr>
          <p:cNvSpPr txBox="1"/>
          <p:nvPr/>
        </p:nvSpPr>
        <p:spPr>
          <a:xfrm>
            <a:off x="120938" y="4828436"/>
            <a:ext cx="3976687" cy="261610"/>
          </a:xfrm>
          <a:prstGeom prst="rect">
            <a:avLst/>
          </a:prstGeom>
          <a:noFill/>
        </p:spPr>
        <p:txBody>
          <a:bodyPr wrap="square">
            <a:spAutoFit/>
          </a:bodyPr>
          <a:lstStyle/>
          <a:p>
            <a:r>
              <a:rPr lang="en-US" sz="1100" dirty="0">
                <a:solidFill>
                  <a:schemeClr val="bg1"/>
                </a:solidFill>
              </a:rPr>
              <a:t>Ford et al. (2021) </a:t>
            </a:r>
            <a:r>
              <a:rPr lang="en-US" sz="1100" dirty="0" err="1">
                <a:solidFill>
                  <a:schemeClr val="bg1"/>
                </a:solidFill>
              </a:rPr>
              <a:t>doi</a:t>
            </a:r>
            <a:r>
              <a:rPr lang="en-US" sz="1100" dirty="0">
                <a:solidFill>
                  <a:schemeClr val="bg1"/>
                </a:solidFill>
              </a:rPr>
              <a:t>: </a:t>
            </a:r>
            <a:r>
              <a:rPr lang="en-US" sz="1100" dirty="0">
                <a:solidFill>
                  <a:schemeClr val="bg1"/>
                </a:solidFill>
                <a:hlinkClick r:id="rId5"/>
              </a:rPr>
              <a:t>10.3389/fitd.2021.707313</a:t>
            </a:r>
            <a:r>
              <a:rPr lang="en-US" sz="1100" dirty="0">
                <a:solidFill>
                  <a:schemeClr val="bg1"/>
                </a:solidFill>
              </a:rPr>
              <a:t> </a:t>
            </a:r>
          </a:p>
        </p:txBody>
      </p:sp>
    </p:spTree>
    <p:extLst>
      <p:ext uri="{BB962C8B-B14F-4D97-AF65-F5344CB8AC3E}">
        <p14:creationId xmlns:p14="http://schemas.microsoft.com/office/powerpoint/2010/main" val="218500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3035430" cy="2778677"/>
          </a:xfrm>
        </p:spPr>
        <p:txBody>
          <a:bodyPr/>
          <a:lstStyle/>
          <a:p>
            <a:r>
              <a:rPr lang="en-US" dirty="0"/>
              <a:t>Some Rapid Diagnostic Tests (RDTs) that diagnose </a:t>
            </a:r>
            <a:r>
              <a:rPr lang="en-US" i="1" dirty="0"/>
              <a:t>Plasmodium falciparum</a:t>
            </a:r>
            <a:r>
              <a:rPr lang="en-US" dirty="0"/>
              <a:t>-based malaria are based on detection of motif repeats in the Histidine Rich Protein 2 (PfHRP2). </a:t>
            </a:r>
          </a:p>
          <a:p>
            <a:endParaRPr lang="en-US" dirty="0"/>
          </a:p>
          <a:p>
            <a:r>
              <a:rPr lang="en-US" dirty="0"/>
              <a:t>Since 2005, the accuracy of these RDTs has been decreasing due to mutations in this protein and the diminishing presence of the motifs.</a:t>
            </a:r>
          </a:p>
          <a:p>
            <a:pPr marL="152400" indent="0">
              <a:buNone/>
            </a:pPr>
            <a:endParaRPr lang="en-US" dirty="0"/>
          </a:p>
          <a:p>
            <a:r>
              <a:rPr lang="en-US" dirty="0"/>
              <a:t>So, how do we pick better motifs for new RDTs?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Diagnostic Test Issues</a:t>
            </a:r>
          </a:p>
        </p:txBody>
      </p:sp>
      <p:pic>
        <p:nvPicPr>
          <p:cNvPr id="7" name="Picture 6" descr="Graphical user interface&#10;&#10;Description automatically generated with low confidence">
            <a:extLst>
              <a:ext uri="{FF2B5EF4-FFF2-40B4-BE49-F238E27FC236}">
                <a16:creationId xmlns:a16="http://schemas.microsoft.com/office/drawing/2014/main" id="{037CD4E4-2FA5-4FC5-975D-84387C3C4DF4}"/>
              </a:ext>
            </a:extLst>
          </p:cNvPr>
          <p:cNvPicPr>
            <a:picLocks noChangeAspect="1"/>
          </p:cNvPicPr>
          <p:nvPr/>
        </p:nvPicPr>
        <p:blipFill>
          <a:blip r:embed="rId2"/>
          <a:stretch>
            <a:fillRect/>
          </a:stretch>
        </p:blipFill>
        <p:spPr>
          <a:xfrm>
            <a:off x="5022153" y="2713857"/>
            <a:ext cx="3035431" cy="2042739"/>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A3298632-D4B8-41EC-A709-154B265D29B6}"/>
              </a:ext>
            </a:extLst>
          </p:cNvPr>
          <p:cNvPicPr>
            <a:picLocks noChangeAspect="1"/>
          </p:cNvPicPr>
          <p:nvPr/>
        </p:nvPicPr>
        <p:blipFill rotWithShape="1">
          <a:blip r:embed="rId3"/>
          <a:srcRect l="35947" t="13854" r="38583" b="12546"/>
          <a:stretch/>
        </p:blipFill>
        <p:spPr>
          <a:xfrm>
            <a:off x="7759968" y="813739"/>
            <a:ext cx="704472" cy="2035688"/>
          </a:xfrm>
          <a:prstGeom prst="rect">
            <a:avLst/>
          </a:prstGeom>
        </p:spPr>
      </p:pic>
      <p:graphicFrame>
        <p:nvGraphicFramePr>
          <p:cNvPr id="19" name="Table 22">
            <a:extLst>
              <a:ext uri="{FF2B5EF4-FFF2-40B4-BE49-F238E27FC236}">
                <a16:creationId xmlns:a16="http://schemas.microsoft.com/office/drawing/2014/main" id="{BF9764AA-18D7-4B9A-9EA1-0630516A0444}"/>
              </a:ext>
            </a:extLst>
          </p:cNvPr>
          <p:cNvGraphicFramePr>
            <a:graphicFrameLocks noGrp="1"/>
          </p:cNvGraphicFramePr>
          <p:nvPr>
            <p:extLst>
              <p:ext uri="{D42A27DB-BD31-4B8C-83A1-F6EECF244321}">
                <p14:modId xmlns:p14="http://schemas.microsoft.com/office/powerpoint/2010/main" val="3809985553"/>
              </p:ext>
            </p:extLst>
          </p:nvPr>
        </p:nvGraphicFramePr>
        <p:xfrm>
          <a:off x="4227436" y="1227163"/>
          <a:ext cx="2124710" cy="1112520"/>
        </p:xfrm>
        <a:graphic>
          <a:graphicData uri="http://schemas.openxmlformats.org/drawingml/2006/table">
            <a:tbl>
              <a:tblPr firstRow="1" bandRow="1">
                <a:tableStyleId>{073A0DAA-6AF3-43AB-8588-CEC1D06C72B9}</a:tableStyleId>
              </a:tblPr>
              <a:tblGrid>
                <a:gridCol w="773430">
                  <a:extLst>
                    <a:ext uri="{9D8B030D-6E8A-4147-A177-3AD203B41FA5}">
                      <a16:colId xmlns:a16="http://schemas.microsoft.com/office/drawing/2014/main" val="786471357"/>
                    </a:ext>
                  </a:extLst>
                </a:gridCol>
                <a:gridCol w="1351280">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2</a:t>
                      </a:r>
                    </a:p>
                  </a:txBody>
                  <a:tcPr/>
                </a:tc>
                <a:tc>
                  <a:txBody>
                    <a:bodyPr/>
                    <a:lstStyle/>
                    <a:p>
                      <a:r>
                        <a:rPr lang="en-US" dirty="0"/>
                        <a:t>AHHAHHAAD</a:t>
                      </a:r>
                    </a:p>
                  </a:txBody>
                  <a:tcPr/>
                </a:tc>
                <a:extLst>
                  <a:ext uri="{0D108BD9-81ED-4DB2-BD59-A6C34878D82A}">
                    <a16:rowId xmlns:a16="http://schemas.microsoft.com/office/drawing/2014/main" val="2649127793"/>
                  </a:ext>
                </a:extLst>
              </a:tr>
              <a:tr h="370840">
                <a:tc>
                  <a:txBody>
                    <a:bodyPr/>
                    <a:lstStyle/>
                    <a:p>
                      <a:r>
                        <a:rPr lang="en-US" dirty="0"/>
                        <a:t>Type 7</a:t>
                      </a:r>
                    </a:p>
                  </a:txBody>
                  <a:tcPr/>
                </a:tc>
                <a:tc>
                  <a:txBody>
                    <a:bodyPr/>
                    <a:lstStyle/>
                    <a:p>
                      <a:r>
                        <a:rPr lang="en-US" dirty="0"/>
                        <a:t>AHHAAD</a:t>
                      </a:r>
                    </a:p>
                  </a:txBody>
                  <a:tcPr/>
                </a:tc>
                <a:extLst>
                  <a:ext uri="{0D108BD9-81ED-4DB2-BD59-A6C34878D82A}">
                    <a16:rowId xmlns:a16="http://schemas.microsoft.com/office/drawing/2014/main" val="1340933493"/>
                  </a:ext>
                </a:extLst>
              </a:tr>
            </a:tbl>
          </a:graphicData>
        </a:graphic>
      </p:graphicFrame>
    </p:spTree>
    <p:extLst>
      <p:ext uri="{BB962C8B-B14F-4D97-AF65-F5344CB8AC3E}">
        <p14:creationId xmlns:p14="http://schemas.microsoft.com/office/powerpoint/2010/main" val="36823879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903</TotalTime>
  <Words>1086</Words>
  <Application>Microsoft Office PowerPoint</Application>
  <PresentationFormat>On-screen Show (16:9)</PresentationFormat>
  <Paragraphs>265</Paragraphs>
  <Slides>24</Slides>
  <Notes>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Consolas</vt:lpstr>
      <vt:lpstr>Lato</vt:lpstr>
      <vt:lpstr>Raleway</vt:lpstr>
      <vt:lpstr>Arial</vt:lpstr>
      <vt:lpstr>Swiss</vt:lpstr>
      <vt:lpstr>Scalable AI for Good  in Genomics and Health</vt:lpstr>
      <vt:lpstr>Overview</vt:lpstr>
      <vt:lpstr>With advancements in cloud computing and AI technologies, we can now explore the complexities of disease diagnostics and prevention, innovate on new therapeutics, and investigate the severity of evolving issues such as COVID-19, all without setting foot in a lab.  In this talk, we will walk through the in silico ways we’re tackling these issues using cloud-based machine learning at-scale.</vt:lpstr>
      <vt:lpstr>Disclaimer</vt:lpstr>
      <vt:lpstr>About Me</vt:lpstr>
      <vt:lpstr>Overall Theme</vt:lpstr>
      <vt:lpstr>Advancements That Make This Possible…</vt:lpstr>
      <vt:lpstr>Updating Malaria Vaccines and Diagnostics using Sequence and Structural Analysis</vt:lpstr>
      <vt:lpstr>The Problem</vt:lpstr>
      <vt:lpstr>Our Investigation</vt:lpstr>
      <vt:lpstr>Model Performance Comparison</vt:lpstr>
      <vt:lpstr>The Problem</vt:lpstr>
      <vt:lpstr>Our Investigation</vt:lpstr>
      <vt:lpstr>HLA-CSP peptide-TCR Complexes</vt:lpstr>
      <vt:lpstr>HLA-CSP peptide-TCR Complexes</vt:lpstr>
      <vt:lpstr>PowerPoint Presentation</vt:lpstr>
      <vt:lpstr>Structural Analysis and Antibody Binding of SARS-CoV-2 Variants</vt:lpstr>
      <vt:lpstr>The Problem</vt:lpstr>
      <vt:lpstr>Example Pipeline</vt:lpstr>
      <vt:lpstr>Receptor Binding Domain Structural Prediction</vt:lpstr>
      <vt:lpstr>Neutralizing Antibody Docking</vt:lpstr>
      <vt:lpstr>Predicted Docking Metrics</vt:lpstr>
      <vt:lpstr>In 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45</cp:revision>
  <dcterms:created xsi:type="dcterms:W3CDTF">2019-01-02T02:35:54Z</dcterms:created>
  <dcterms:modified xsi:type="dcterms:W3CDTF">2022-01-25T19:59:35Z</dcterms:modified>
</cp:coreProperties>
</file>